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4"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Helvetica Neue" panose="020B0604020202020204" charset="0"/>
      <p:regular r:id="rId66"/>
      <p:bold r:id="rId67"/>
      <p:italic r:id="rId68"/>
      <p:boldItalic r:id="rId69"/>
    </p:embeddedFont>
    <p:embeddedFont>
      <p:font typeface="Voces" panose="020B0604020202020204" charset="0"/>
      <p:regular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google.com/docs/answer/9109474?hl=e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hemistry.ucla.edu/chemistry-diagnostic-exa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rehealth.ucla.edu/plan-your-cours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ef6451fe1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Please see</a:t>
            </a:r>
            <a:r>
              <a:rPr lang="en-US" sz="1100" b="1">
                <a:uFill>
                  <a:noFill/>
                </a:uFill>
                <a:latin typeface="Arial"/>
                <a:ea typeface="Arial"/>
                <a:cs typeface="Arial"/>
                <a:sym typeface="Arial"/>
                <a:hlinkClick r:id="rId3"/>
              </a:rPr>
              <a:t> </a:t>
            </a:r>
            <a:r>
              <a:rPr lang="en-US" sz="1100" b="1">
                <a:solidFill>
                  <a:srgbClr val="1264A3"/>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instructions for enabling closed captions in Google slides</a:t>
            </a:r>
            <a:r>
              <a:rPr lang="en-US" sz="1100" b="1">
                <a:latin typeface="Arial"/>
                <a:ea typeface="Arial"/>
                <a:cs typeface="Arial"/>
                <a:sym typeface="Arial"/>
              </a:rPr>
              <a:t> for accessibility purposes</a:t>
            </a:r>
            <a:r>
              <a:rPr lang="en-US" sz="1100">
                <a:latin typeface="Arial"/>
                <a:ea typeface="Arial"/>
                <a:cs typeface="Arial"/>
                <a:sym typeface="Arial"/>
              </a:rPr>
              <a:t>. </a:t>
            </a:r>
            <a:endParaRPr/>
          </a:p>
        </p:txBody>
      </p:sp>
      <p:sp>
        <p:nvSpPr>
          <p:cNvPr id="126" name="Google Shape;126;g3ef6451fe1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ef61ec1eba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3ef61ec1eba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f27dba9b01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Both Chemistry series required </a:t>
            </a:r>
            <a:r>
              <a:rPr lang="en-US"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Chemistry Diagnostic exam</a:t>
            </a:r>
            <a:r>
              <a:rPr lang="en-US">
                <a:latin typeface="Arial"/>
                <a:ea typeface="Arial"/>
                <a:cs typeface="Arial"/>
                <a:sym typeface="Arial"/>
              </a:rPr>
              <a:t> which should have been completed prior to orientation. First-year admitted students must complete the exam before 7/1/26. </a:t>
            </a:r>
            <a:endParaRPr/>
          </a:p>
        </p:txBody>
      </p:sp>
      <p:sp>
        <p:nvSpPr>
          <p:cNvPr id="216" name="Google Shape;216;g3f27dba9b01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ef61ec1eba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3ef61ec1eba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ef61ec1eba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g3ef61ec1eba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ef6451fe1a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3ef6451fe1a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ef61ec1eba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g3ef61ec1eba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ef6451fe1a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Pre-Health “Plan Your Courses” website with Pre-Health requirements worksheet</a:t>
            </a:r>
            <a:endParaRPr/>
          </a:p>
          <a:p>
            <a:pPr marL="0" lvl="0" indent="0" algn="l" rtl="0">
              <a:spcBef>
                <a:spcPts val="0"/>
              </a:spcBef>
              <a:spcAft>
                <a:spcPts val="0"/>
              </a:spcAft>
              <a:buNone/>
            </a:pPr>
            <a:r>
              <a:rPr lang="en-US" sz="1100" i="1">
                <a:latin typeface="Arial"/>
                <a:ea typeface="Arial"/>
                <a:cs typeface="Arial"/>
                <a:sym typeface="Arial"/>
              </a:rPr>
              <a:t>Some Chem courses are not required by LS majors. This will create enrollment restrictions for even </a:t>
            </a:r>
            <a:r>
              <a:rPr lang="en-US" sz="1100" i="1">
                <a:highlight>
                  <a:srgbClr val="FFF9C4"/>
                </a:highlight>
                <a:latin typeface="Arial"/>
                <a:ea typeface="Arial"/>
                <a:cs typeface="Arial"/>
                <a:sym typeface="Arial"/>
              </a:rPr>
              <a:t>pre-health</a:t>
            </a:r>
            <a:r>
              <a:rPr lang="en-US" sz="1100" i="1">
                <a:latin typeface="Arial"/>
                <a:ea typeface="Arial"/>
                <a:cs typeface="Arial"/>
                <a:sym typeface="Arial"/>
              </a:rPr>
              <a:t> students</a:t>
            </a:r>
            <a:r>
              <a:rPr lang="en-US" sz="1100">
                <a:latin typeface="Arial"/>
                <a:ea typeface="Arial"/>
                <a:cs typeface="Arial"/>
                <a:sym typeface="Arial"/>
              </a:rPr>
              <a:t> </a:t>
            </a:r>
            <a:endParaRPr/>
          </a:p>
        </p:txBody>
      </p:sp>
      <p:sp>
        <p:nvSpPr>
          <p:cNvPr id="259" name="Google Shape;259;g3ef6451fe1a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ef61ec1eba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i="1">
                <a:latin typeface="Arial"/>
                <a:ea typeface="Arial"/>
                <a:cs typeface="Arial"/>
                <a:sym typeface="Arial"/>
              </a:rPr>
              <a:t>Some Chem courses are not required by LS majors. This will create enrollment restrictions for even </a:t>
            </a:r>
            <a:r>
              <a:rPr lang="en-US" sz="1100" i="1">
                <a:highlight>
                  <a:srgbClr val="FFF9C4"/>
                </a:highlight>
                <a:latin typeface="Arial"/>
                <a:ea typeface="Arial"/>
                <a:cs typeface="Arial"/>
                <a:sym typeface="Arial"/>
              </a:rPr>
              <a:t>pre-health</a:t>
            </a:r>
            <a:r>
              <a:rPr lang="en-US" sz="1100" i="1">
                <a:latin typeface="Arial"/>
                <a:ea typeface="Arial"/>
                <a:cs typeface="Arial"/>
                <a:sym typeface="Arial"/>
              </a:rPr>
              <a:t> students</a:t>
            </a:r>
            <a:r>
              <a:rPr lang="en-US" sz="1100">
                <a:latin typeface="Arial"/>
                <a:ea typeface="Arial"/>
                <a:cs typeface="Arial"/>
                <a:sym typeface="Arial"/>
              </a:rPr>
              <a:t> .</a:t>
            </a:r>
            <a:endParaRPr/>
          </a:p>
        </p:txBody>
      </p:sp>
      <p:sp>
        <p:nvSpPr>
          <p:cNvPr id="268" name="Google Shape;268;g3ef61ec1eba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ef61ec1eba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i="1">
                <a:latin typeface="Arial"/>
                <a:ea typeface="Arial"/>
                <a:cs typeface="Arial"/>
                <a:sym typeface="Arial"/>
              </a:rPr>
              <a:t>Some Chem courses are not required by LS majors. This will create enrollment restrictions for even </a:t>
            </a:r>
            <a:r>
              <a:rPr lang="en-US" sz="1100" i="1">
                <a:highlight>
                  <a:srgbClr val="FFF9C4"/>
                </a:highlight>
                <a:latin typeface="Arial"/>
                <a:ea typeface="Arial"/>
                <a:cs typeface="Arial"/>
                <a:sym typeface="Arial"/>
              </a:rPr>
              <a:t>pre-health</a:t>
            </a:r>
            <a:r>
              <a:rPr lang="en-US" sz="1100" i="1">
                <a:latin typeface="Arial"/>
                <a:ea typeface="Arial"/>
                <a:cs typeface="Arial"/>
                <a:sym typeface="Arial"/>
              </a:rPr>
              <a:t> students</a:t>
            </a:r>
            <a:r>
              <a:rPr lang="en-US" sz="1100">
                <a:latin typeface="Arial"/>
                <a:ea typeface="Arial"/>
                <a:cs typeface="Arial"/>
                <a:sym typeface="Arial"/>
              </a:rPr>
              <a:t> .</a:t>
            </a:r>
            <a:endParaRPr/>
          </a:p>
        </p:txBody>
      </p:sp>
      <p:sp>
        <p:nvSpPr>
          <p:cNvPr id="277" name="Google Shape;277;g3ef61ec1eba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ef61ec1eba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i="1">
                <a:latin typeface="Arial"/>
                <a:ea typeface="Arial"/>
                <a:cs typeface="Arial"/>
                <a:sym typeface="Arial"/>
              </a:rPr>
              <a:t>Some Chem courses are not required by LS majors. This will create enrollment restrictions for even </a:t>
            </a:r>
            <a:r>
              <a:rPr lang="en-US" sz="1100" i="1">
                <a:highlight>
                  <a:srgbClr val="FFF9C4"/>
                </a:highlight>
                <a:latin typeface="Arial"/>
                <a:ea typeface="Arial"/>
                <a:cs typeface="Arial"/>
                <a:sym typeface="Arial"/>
              </a:rPr>
              <a:t>pre-health</a:t>
            </a:r>
            <a:r>
              <a:rPr lang="en-US" sz="1100" i="1">
                <a:latin typeface="Arial"/>
                <a:ea typeface="Arial"/>
                <a:cs typeface="Arial"/>
                <a:sym typeface="Arial"/>
              </a:rPr>
              <a:t> students</a:t>
            </a:r>
            <a:r>
              <a:rPr lang="en-US" sz="1100">
                <a:latin typeface="Arial"/>
                <a:ea typeface="Arial"/>
                <a:cs typeface="Arial"/>
                <a:sym typeface="Arial"/>
              </a:rPr>
              <a:t> </a:t>
            </a:r>
            <a:endParaRPr/>
          </a:p>
        </p:txBody>
      </p:sp>
      <p:sp>
        <p:nvSpPr>
          <p:cNvPr id="286" name="Google Shape;286;g3ef61ec1eba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ef6451fe1a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3ef6451fe1a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ef61ec1eba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g3ef61ec1eba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f4a29b8a41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g3f4a29b8a41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ef6451fe1a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3ef6451fe1a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ef6451fe1a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g3ef6451fe1a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ef61ec1eba_0_1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3ef61ec1eba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f27dba9b01_0_1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sz="1300"/>
          </a:p>
        </p:txBody>
      </p:sp>
      <p:sp>
        <p:nvSpPr>
          <p:cNvPr id="336" name="Google Shape;336;g3f27dba9b01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f27dba9b01_0_1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g3f27dba9b01_0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f2825c0c24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g3f2825c0c24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f27dba9b01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00"/>
              <a:t>“EEB offers three (3) different majors: Biology, Ecology, Behavior, and Evolution (EBE), and Marine Biology </a:t>
            </a:r>
            <a:endParaRPr sz="1300"/>
          </a:p>
          <a:p>
            <a:pPr marL="0" lvl="0" indent="0" algn="l" rtl="0">
              <a:lnSpc>
                <a:spcPct val="90000"/>
              </a:lnSpc>
              <a:spcBef>
                <a:spcPts val="1000"/>
              </a:spcBef>
              <a:spcAft>
                <a:spcPts val="0"/>
              </a:spcAft>
              <a:buNone/>
            </a:pPr>
            <a:r>
              <a:rPr lang="en-US" sz="1300"/>
              <a:t>And two (2) minors : Conservation Biology, Evolutionary Medicine</a:t>
            </a:r>
            <a:endParaRPr sz="1300"/>
          </a:p>
          <a:p>
            <a:pPr marL="0" lvl="0" indent="0" algn="l" rtl="0">
              <a:lnSpc>
                <a:spcPct val="90000"/>
              </a:lnSpc>
              <a:spcBef>
                <a:spcPts val="1000"/>
              </a:spcBef>
              <a:spcAft>
                <a:spcPts val="0"/>
              </a:spcAft>
              <a:buClr>
                <a:schemeClr val="lt1"/>
              </a:buClr>
              <a:buSzPts val="1900"/>
              <a:buFont typeface="Arial"/>
              <a:buNone/>
            </a:pPr>
            <a:r>
              <a:rPr lang="en-US" sz="1300"/>
              <a:t>The focus of the EEB department is to explore the natural world, including the study of non-human behavior (animals and plants), biodiversity, ecology, conservation biology, evolution (including evolutionary medicine), marine biology, plant biology, paleobiology, physiology, and tropical biology, among other areas of interest. Although the EEB majors do not focus on human biology or physiology, many of our students pursue careers in the health sciences, including medicine, dentistry, pharmacy, veterinary medicine, and all other career paths.”</a:t>
            </a:r>
            <a:endParaRPr sz="1300"/>
          </a:p>
        </p:txBody>
      </p:sp>
      <p:sp>
        <p:nvSpPr>
          <p:cNvPr id="363" name="Google Shape;363;g3f27dba9b01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f27dba9b01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3f27dba9b01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ef6451fe1a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Q.R. leads to Google Drive, viewable PDF version of presentation. The link/QR code will remain the same regardless, but the linked copy can still be updated as needed by Sierra. Thank you!</a:t>
            </a:r>
            <a:endParaRPr/>
          </a:p>
        </p:txBody>
      </p:sp>
      <p:sp>
        <p:nvSpPr>
          <p:cNvPr id="144" name="Google Shape;144;g3ef6451fe1a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f27dba9b01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g3f27dba9b01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f27dba9b01_0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g3f27dba9b01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efe83831d5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g3efe83831d5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f27dba9b01_0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1400"/>
              <a:t>From previous year:</a:t>
            </a:r>
            <a:endParaRPr sz="1400"/>
          </a:p>
          <a:p>
            <a:pPr marL="0" lvl="0" indent="0" algn="l" rtl="0">
              <a:lnSpc>
                <a:spcPct val="90000"/>
              </a:lnSpc>
              <a:spcBef>
                <a:spcPts val="1000"/>
              </a:spcBef>
              <a:spcAft>
                <a:spcPts val="0"/>
              </a:spcAft>
              <a:buNone/>
            </a:pPr>
            <a:r>
              <a:rPr lang="en-US" sz="1400">
                <a:latin typeface="Helvetica Neue"/>
                <a:ea typeface="Helvetica Neue"/>
                <a:cs typeface="Helvetica Neue"/>
                <a:sym typeface="Helvetica Neue"/>
              </a:rPr>
              <a:t>“Are you interested in pursuing an education and career in medicine or one of the other health professions such as physical therapy, optometry, pharmacology, or dentistry among others, or perhaps industrial biotechnology or biomedical research is your passion? Are you interested in a career in one of the fields of public health or health science teaching? Or are you simply curious about how the human body functions and wonder where the educational preparation we offer can take you?</a:t>
            </a:r>
            <a:endParaRPr sz="1400"/>
          </a:p>
          <a:p>
            <a:pPr marL="0" lvl="0" indent="0" algn="l" rtl="0">
              <a:spcBef>
                <a:spcPts val="800"/>
              </a:spcBef>
              <a:spcAft>
                <a:spcPts val="0"/>
              </a:spcAft>
              <a:buClr>
                <a:schemeClr val="lt1"/>
              </a:buClr>
              <a:buSzPts val="1900"/>
              <a:buFont typeface="Arial"/>
              <a:buNone/>
            </a:pPr>
            <a:r>
              <a:rPr lang="en-US" sz="1400">
                <a:latin typeface="Helvetica Neue"/>
                <a:ea typeface="Helvetica Neue"/>
                <a:cs typeface="Helvetica Neue"/>
                <a:sym typeface="Helvetica Neue"/>
              </a:rPr>
              <a:t>Physiological Science is the only major and academic discipline which provides an education that spans levels of biological organization from genes and gene networks, to molecular mechanisms of cell function, to cell and tissue organization and function, and to whole system level physiology.”</a:t>
            </a:r>
            <a:endParaRPr sz="1400"/>
          </a:p>
          <a:p>
            <a:pPr marL="0" lvl="0" indent="0" algn="l" rtl="0">
              <a:lnSpc>
                <a:spcPct val="90000"/>
              </a:lnSpc>
              <a:spcBef>
                <a:spcPts val="1000"/>
              </a:spcBef>
              <a:spcAft>
                <a:spcPts val="0"/>
              </a:spcAft>
              <a:buNone/>
            </a:pPr>
            <a:endParaRPr sz="1400"/>
          </a:p>
        </p:txBody>
      </p:sp>
      <p:sp>
        <p:nvSpPr>
          <p:cNvPr id="411" name="Google Shape;411;g3f27dba9b01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f27dba9b01_0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g3f27dba9b01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f325028aa6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3f325028aa6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f27dba9b01_0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sz="1300"/>
          </a:p>
        </p:txBody>
      </p:sp>
      <p:sp>
        <p:nvSpPr>
          <p:cNvPr id="440" name="Google Shape;440;g3f27dba9b01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f27dba9b01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Font typeface="Arial"/>
              <a:buNone/>
            </a:pPr>
            <a:r>
              <a:rPr lang="en-US" sz="1600"/>
              <a:t>The MIMG major combines cutting-edge biological science with hands-on research experience. Students engage in authentic research practices to develop and refine critical skills, preparing them to address pressing global challenges such as infectious diseases, cancer, climate change, &amp; food security. </a:t>
            </a:r>
            <a:endParaRPr sz="1600"/>
          </a:p>
        </p:txBody>
      </p:sp>
      <p:sp>
        <p:nvSpPr>
          <p:cNvPr id="450" name="Google Shape;450;g3f27dba9b01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f01c1a9249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Font typeface="Arial"/>
              <a:buNone/>
            </a:pPr>
            <a:endParaRPr sz="1600"/>
          </a:p>
        </p:txBody>
      </p:sp>
      <p:sp>
        <p:nvSpPr>
          <p:cNvPr id="460" name="Google Shape;460;g3f01c1a9249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f01c1a9249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Font typeface="Arial"/>
              <a:buNone/>
            </a:pPr>
            <a:endParaRPr sz="1600"/>
          </a:p>
        </p:txBody>
      </p:sp>
      <p:sp>
        <p:nvSpPr>
          <p:cNvPr id="470" name="Google Shape;470;g3f01c1a9249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ef6451fe1a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3ef6451fe1a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f27dba9b01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sz="1300"/>
          </a:p>
        </p:txBody>
      </p:sp>
      <p:sp>
        <p:nvSpPr>
          <p:cNvPr id="480" name="Google Shape;480;g3f27dba9b01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f27dba9b01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3f27dba9b01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f03d6f5484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g3f03d6f5484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f27dba9b01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sz="1300"/>
          </a:p>
        </p:txBody>
      </p:sp>
      <p:sp>
        <p:nvSpPr>
          <p:cNvPr id="509" name="Google Shape;509;g3f27dba9b01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f03d6f5484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368300" lvl="1" indent="0" algn="l" rtl="0">
              <a:lnSpc>
                <a:spcPct val="90000"/>
              </a:lnSpc>
              <a:spcBef>
                <a:spcPts val="500"/>
              </a:spcBef>
              <a:spcAft>
                <a:spcPts val="0"/>
              </a:spcAft>
              <a:buClr>
                <a:schemeClr val="lt1"/>
              </a:buClr>
              <a:buSzPts val="1900"/>
              <a:buFont typeface="Arial"/>
              <a:buNone/>
            </a:pPr>
            <a:endParaRPr sz="1600">
              <a:latin typeface="Arial"/>
              <a:ea typeface="Arial"/>
              <a:cs typeface="Arial"/>
              <a:sym typeface="Arial"/>
            </a:endParaRPr>
          </a:p>
        </p:txBody>
      </p:sp>
      <p:sp>
        <p:nvSpPr>
          <p:cNvPr id="519" name="Google Shape;519;g3f03d6f5484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f04c1ca233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368300" lvl="1" indent="0" algn="l" rtl="0">
              <a:lnSpc>
                <a:spcPct val="90000"/>
              </a:lnSpc>
              <a:spcBef>
                <a:spcPts val="500"/>
              </a:spcBef>
              <a:spcAft>
                <a:spcPts val="0"/>
              </a:spcAft>
              <a:buClr>
                <a:schemeClr val="lt1"/>
              </a:buClr>
              <a:buSzPts val="1900"/>
              <a:buFont typeface="Arial"/>
              <a:buNone/>
            </a:pPr>
            <a:endParaRPr sz="1600">
              <a:latin typeface="Arial"/>
              <a:ea typeface="Arial"/>
              <a:cs typeface="Arial"/>
              <a:sym typeface="Arial"/>
            </a:endParaRPr>
          </a:p>
        </p:txBody>
      </p:sp>
      <p:sp>
        <p:nvSpPr>
          <p:cNvPr id="529" name="Google Shape;529;g3f04c1ca233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f03d6f5484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sz="1300"/>
          </a:p>
        </p:txBody>
      </p:sp>
      <p:sp>
        <p:nvSpPr>
          <p:cNvPr id="539" name="Google Shape;539;g3f03d6f5484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f27dba9b01_0_1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endParaRPr sz="1600">
              <a:latin typeface="Arial"/>
              <a:ea typeface="Arial"/>
              <a:cs typeface="Arial"/>
              <a:sym typeface="Arial"/>
            </a:endParaRPr>
          </a:p>
        </p:txBody>
      </p:sp>
      <p:sp>
        <p:nvSpPr>
          <p:cNvPr id="546" name="Google Shape;546;g3f27dba9b01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ef6451fe1a_0_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g3ef6451fe1a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ef61ec1eba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3ef61ec1eba_0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g3ef61ec1eba_0_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f27dba9b01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3f27dba9b01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ef61ec1eba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3ef61ec1eba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g3ef61ec1eba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ef6451fe1a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g3ef6451fe1a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ef61ec1eba_0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g3ef61ec1eba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ef6451fe1a_0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g3ef6451fe1a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3ef6451fe1a_0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g3ef6451fe1a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3ef6451fe1a_0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g3ef6451fe1a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3ef6451fe1a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g3ef6451fe1a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3ef6451fe1a_0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g3ef6451fe1a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ef6451fe1a_0_1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g3ef6451fe1a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ef6451fe1a_0_1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g3ef6451fe1a_0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ef6451fe1a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3ef6451fe1a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ef6451fe1a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3ef6451fe1a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f27dba9b01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g3f27dba9b01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f27dba9b01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3f27dba9b01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pener">
  <p:cSld name="Title Opener">
    <p:bg>
      <p:bgPr>
        <a:gradFill>
          <a:gsLst>
            <a:gs pos="0">
              <a:srgbClr val="005587"/>
            </a:gs>
            <a:gs pos="88000">
              <a:srgbClr val="2774AE"/>
            </a:gs>
            <a:gs pos="100000">
              <a:srgbClr val="5295C9"/>
            </a:gs>
          </a:gsLst>
          <a:lin ang="0" scaled="0"/>
        </a:gra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853440" y="4385070"/>
            <a:ext cx="9631500" cy="7422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5300"/>
              <a:buFont typeface="Helvetica Neue"/>
              <a:buNone/>
              <a:defRPr sz="53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body" idx="1"/>
          </p:nvPr>
        </p:nvSpPr>
        <p:spPr>
          <a:xfrm>
            <a:off x="853439" y="5115915"/>
            <a:ext cx="9631500" cy="328200"/>
          </a:xfrm>
          <a:prstGeom prst="rect">
            <a:avLst/>
          </a:prstGeom>
          <a:noFill/>
          <a:ln>
            <a:noFill/>
          </a:ln>
        </p:spPr>
        <p:txBody>
          <a:bodyPr spcFirstLastPara="1" wrap="square" lIns="24350" tIns="0" rIns="0" bIns="0" anchor="t" anchorCtr="0">
            <a:spAutoFit/>
          </a:bodyPr>
          <a:lstStyle>
            <a:lvl1pPr marL="457200" lvl="0" indent="-228600" algn="l">
              <a:lnSpc>
                <a:spcPct val="90000"/>
              </a:lnSpc>
              <a:spcBef>
                <a:spcPts val="1000"/>
              </a:spcBef>
              <a:spcAft>
                <a:spcPts val="0"/>
              </a:spcAft>
              <a:buClr>
                <a:schemeClr val="lt1"/>
              </a:buClr>
              <a:buSzPts val="2100"/>
              <a:buNone/>
              <a:defRPr sz="2100"/>
            </a:lvl1pPr>
            <a:lvl2pPr marL="914400" lvl="1" indent="-228600" algn="l">
              <a:lnSpc>
                <a:spcPct val="90000"/>
              </a:lnSpc>
              <a:spcBef>
                <a:spcPts val="500"/>
              </a:spcBef>
              <a:spcAft>
                <a:spcPts val="0"/>
              </a:spcAft>
              <a:buClr>
                <a:schemeClr val="lt1"/>
              </a:buClr>
              <a:buSzPts val="1900"/>
              <a:buNone/>
              <a:defRPr/>
            </a:lvl2pPr>
            <a:lvl3pPr marL="1371600" lvl="2" indent="-228600" algn="l">
              <a:lnSpc>
                <a:spcPct val="90000"/>
              </a:lnSpc>
              <a:spcBef>
                <a:spcPts val="500"/>
              </a:spcBef>
              <a:spcAft>
                <a:spcPts val="0"/>
              </a:spcAft>
              <a:buClr>
                <a:schemeClr val="lt1"/>
              </a:buClr>
              <a:buSzPts val="1900"/>
              <a:buNone/>
              <a:defRPr/>
            </a:lvl3pPr>
            <a:lvl4pPr marL="1828800" lvl="3" indent="-228600" algn="l">
              <a:lnSpc>
                <a:spcPct val="90000"/>
              </a:lnSpc>
              <a:spcBef>
                <a:spcPts val="500"/>
              </a:spcBef>
              <a:spcAft>
                <a:spcPts val="0"/>
              </a:spcAft>
              <a:buClr>
                <a:schemeClr val="lt1"/>
              </a:buClr>
              <a:buSzPts val="1900"/>
              <a:buNone/>
              <a:defRPr/>
            </a:lvl4pPr>
            <a:lvl5pPr marL="2286000" lvl="4" indent="-228600" algn="l">
              <a:lnSpc>
                <a:spcPct val="90000"/>
              </a:lnSpc>
              <a:spcBef>
                <a:spcPts val="500"/>
              </a:spcBef>
              <a:spcAft>
                <a:spcPts val="0"/>
              </a:spcAft>
              <a:buClr>
                <a:schemeClr val="lt1"/>
              </a:buClr>
              <a:buSzPts val="1900"/>
              <a:buNone/>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pic>
        <p:nvPicPr>
          <p:cNvPr id="87" name="Google Shape;87;p13"/>
          <p:cNvPicPr preferRelativeResize="0"/>
          <p:nvPr/>
        </p:nvPicPr>
        <p:blipFill rotWithShape="1">
          <a:blip r:embed="rId2">
            <a:alphaModFix/>
          </a:blip>
          <a:srcRect/>
          <a:stretch/>
        </p:blipFill>
        <p:spPr>
          <a:xfrm>
            <a:off x="853440" y="4019648"/>
            <a:ext cx="675707" cy="193059"/>
          </a:xfrm>
          <a:prstGeom prst="rect">
            <a:avLst/>
          </a:prstGeom>
          <a:noFill/>
          <a:ln>
            <a:noFill/>
          </a:ln>
        </p:spPr>
      </p:pic>
      <p:sp>
        <p:nvSpPr>
          <p:cNvPr id="88" name="Google Shape;88;p13"/>
          <p:cNvSpPr>
            <a:spLocks noGrp="1"/>
          </p:cNvSpPr>
          <p:nvPr>
            <p:ph type="pic" idx="2"/>
          </p:nvPr>
        </p:nvSpPr>
        <p:spPr>
          <a:xfrm>
            <a:off x="863600" y="955851"/>
            <a:ext cx="8257200" cy="573900"/>
          </a:xfrm>
          <a:prstGeom prst="rect">
            <a:avLst/>
          </a:prstGeom>
          <a:noFill/>
          <a:ln>
            <a:noFill/>
          </a:ln>
        </p:spPr>
      </p:sp>
      <p:sp>
        <p:nvSpPr>
          <p:cNvPr id="89" name="Google Shape;89;p13"/>
          <p:cNvSpPr txBox="1">
            <a:spLocks noGrp="1"/>
          </p:cNvSpPr>
          <p:nvPr>
            <p:ph type="body" idx="3"/>
          </p:nvPr>
        </p:nvSpPr>
        <p:spPr>
          <a:xfrm>
            <a:off x="9452760" y="317677"/>
            <a:ext cx="2489100" cy="1141200"/>
          </a:xfrm>
          <a:prstGeom prst="rect">
            <a:avLst/>
          </a:prstGeom>
          <a:noFill/>
          <a:ln>
            <a:noFill/>
          </a:ln>
        </p:spPr>
        <p:txBody>
          <a:bodyPr spcFirstLastPara="1" wrap="square" lIns="0" tIns="0" rIns="0" bIns="0" anchor="t" anchorCtr="0">
            <a:noAutofit/>
          </a:bodyPr>
          <a:lstStyle>
            <a:lvl1pPr marL="457200" lvl="0" indent="-311150" algn="l">
              <a:lnSpc>
                <a:spcPct val="90000"/>
              </a:lnSpc>
              <a:spcBef>
                <a:spcPts val="1000"/>
              </a:spcBef>
              <a:spcAft>
                <a:spcPts val="0"/>
              </a:spcAft>
              <a:buClr>
                <a:srgbClr val="FFFF00"/>
              </a:buClr>
              <a:buSzPts val="1300"/>
              <a:buChar char="•"/>
              <a:defRPr sz="1300">
                <a:solidFill>
                  <a:srgbClr val="FFFF00"/>
                </a:solidFill>
              </a:defRPr>
            </a:lvl1pPr>
            <a:lvl2pPr marL="914400" lvl="1" indent="-311150" algn="l">
              <a:lnSpc>
                <a:spcPct val="90000"/>
              </a:lnSpc>
              <a:spcBef>
                <a:spcPts val="500"/>
              </a:spcBef>
              <a:spcAft>
                <a:spcPts val="0"/>
              </a:spcAft>
              <a:buClr>
                <a:srgbClr val="FFFF00"/>
              </a:buClr>
              <a:buSzPts val="1300"/>
              <a:buChar char="•"/>
              <a:defRPr sz="1300">
                <a:solidFill>
                  <a:srgbClr val="FFFF00"/>
                </a:solidFill>
              </a:defRPr>
            </a:lvl2pPr>
            <a:lvl3pPr marL="1371600" lvl="2" indent="-311150" algn="l">
              <a:lnSpc>
                <a:spcPct val="90000"/>
              </a:lnSpc>
              <a:spcBef>
                <a:spcPts val="500"/>
              </a:spcBef>
              <a:spcAft>
                <a:spcPts val="0"/>
              </a:spcAft>
              <a:buClr>
                <a:srgbClr val="FFFF00"/>
              </a:buClr>
              <a:buSzPts val="1300"/>
              <a:buChar char="•"/>
              <a:defRPr sz="1300">
                <a:solidFill>
                  <a:srgbClr val="FFFF00"/>
                </a:solidFill>
              </a:defRPr>
            </a:lvl3pPr>
            <a:lvl4pPr marL="1828800" lvl="3" indent="-311150" algn="l">
              <a:lnSpc>
                <a:spcPct val="90000"/>
              </a:lnSpc>
              <a:spcBef>
                <a:spcPts val="500"/>
              </a:spcBef>
              <a:spcAft>
                <a:spcPts val="0"/>
              </a:spcAft>
              <a:buClr>
                <a:srgbClr val="FFFF00"/>
              </a:buClr>
              <a:buSzPts val="1300"/>
              <a:buChar char="•"/>
              <a:defRPr sz="1300">
                <a:solidFill>
                  <a:srgbClr val="FFFF00"/>
                </a:solidFill>
              </a:defRPr>
            </a:lvl4pPr>
            <a:lvl5pPr marL="2286000" lvl="4" indent="-311150" algn="l">
              <a:lnSpc>
                <a:spcPct val="90000"/>
              </a:lnSpc>
              <a:spcBef>
                <a:spcPts val="500"/>
              </a:spcBef>
              <a:spcAft>
                <a:spcPts val="0"/>
              </a:spcAft>
              <a:buClr>
                <a:srgbClr val="FFFF00"/>
              </a:buClr>
              <a:buSzPts val="1300"/>
              <a:buChar char="•"/>
              <a:defRPr sz="1300">
                <a:solidFill>
                  <a:srgbClr val="FFFF00"/>
                </a:solidFill>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90" name="Google Shape;90;p13"/>
          <p:cNvSpPr txBox="1">
            <a:spLocks noGrp="1"/>
          </p:cNvSpPr>
          <p:nvPr>
            <p:ph type="body" idx="4"/>
          </p:nvPr>
        </p:nvSpPr>
        <p:spPr>
          <a:xfrm>
            <a:off x="9452760" y="1545234"/>
            <a:ext cx="2489100" cy="1147800"/>
          </a:xfrm>
          <a:prstGeom prst="rect">
            <a:avLst/>
          </a:prstGeom>
          <a:noFill/>
          <a:ln>
            <a:noFill/>
          </a:ln>
        </p:spPr>
        <p:txBody>
          <a:bodyPr spcFirstLastPara="1" wrap="square" lIns="0" tIns="0" rIns="0" bIns="0" anchor="t" anchorCtr="0">
            <a:noAutofit/>
          </a:bodyPr>
          <a:lstStyle>
            <a:lvl1pPr marL="457200" lvl="0" indent="-311150" algn="l">
              <a:lnSpc>
                <a:spcPct val="90000"/>
              </a:lnSpc>
              <a:spcBef>
                <a:spcPts val="1000"/>
              </a:spcBef>
              <a:spcAft>
                <a:spcPts val="0"/>
              </a:spcAft>
              <a:buClr>
                <a:srgbClr val="FFFF00"/>
              </a:buClr>
              <a:buSzPts val="1300"/>
              <a:buChar char="•"/>
              <a:defRPr sz="1300">
                <a:solidFill>
                  <a:srgbClr val="FFFF00"/>
                </a:solidFill>
              </a:defRPr>
            </a:lvl1pPr>
            <a:lvl2pPr marL="914400" lvl="1" indent="-311150" algn="l">
              <a:lnSpc>
                <a:spcPct val="90000"/>
              </a:lnSpc>
              <a:spcBef>
                <a:spcPts val="500"/>
              </a:spcBef>
              <a:spcAft>
                <a:spcPts val="0"/>
              </a:spcAft>
              <a:buClr>
                <a:srgbClr val="FFFF00"/>
              </a:buClr>
              <a:buSzPts val="1300"/>
              <a:buChar char="•"/>
              <a:defRPr sz="1300">
                <a:solidFill>
                  <a:srgbClr val="FFFF00"/>
                </a:solidFill>
              </a:defRPr>
            </a:lvl2pPr>
            <a:lvl3pPr marL="1371600" lvl="2" indent="-311150" algn="l">
              <a:lnSpc>
                <a:spcPct val="90000"/>
              </a:lnSpc>
              <a:spcBef>
                <a:spcPts val="500"/>
              </a:spcBef>
              <a:spcAft>
                <a:spcPts val="0"/>
              </a:spcAft>
              <a:buClr>
                <a:srgbClr val="FFFF00"/>
              </a:buClr>
              <a:buSzPts val="1300"/>
              <a:buChar char="•"/>
              <a:defRPr sz="1300">
                <a:solidFill>
                  <a:srgbClr val="FFFF00"/>
                </a:solidFill>
              </a:defRPr>
            </a:lvl3pPr>
            <a:lvl4pPr marL="1828800" lvl="3" indent="-311150" algn="l">
              <a:lnSpc>
                <a:spcPct val="90000"/>
              </a:lnSpc>
              <a:spcBef>
                <a:spcPts val="500"/>
              </a:spcBef>
              <a:spcAft>
                <a:spcPts val="0"/>
              </a:spcAft>
              <a:buClr>
                <a:srgbClr val="FFFF00"/>
              </a:buClr>
              <a:buSzPts val="1300"/>
              <a:buChar char="•"/>
              <a:defRPr sz="1300">
                <a:solidFill>
                  <a:srgbClr val="FFFF00"/>
                </a:solidFill>
              </a:defRPr>
            </a:lvl4pPr>
            <a:lvl5pPr marL="2286000" lvl="4" indent="-311150" algn="l">
              <a:lnSpc>
                <a:spcPct val="90000"/>
              </a:lnSpc>
              <a:spcBef>
                <a:spcPts val="500"/>
              </a:spcBef>
              <a:spcAft>
                <a:spcPts val="0"/>
              </a:spcAft>
              <a:buClr>
                <a:srgbClr val="FFFF00"/>
              </a:buClr>
              <a:buSzPts val="1300"/>
              <a:buChar char="•"/>
              <a:defRPr sz="1300">
                <a:solidFill>
                  <a:srgbClr val="FFFF00"/>
                </a:solidFill>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91" name="Google Shape;91;p13"/>
          <p:cNvSpPr txBox="1">
            <a:spLocks noGrp="1"/>
          </p:cNvSpPr>
          <p:nvPr>
            <p:ph type="body" idx="5"/>
          </p:nvPr>
        </p:nvSpPr>
        <p:spPr>
          <a:xfrm>
            <a:off x="5892801" y="2779163"/>
            <a:ext cx="6049200" cy="1096200"/>
          </a:xfrm>
          <a:prstGeom prst="rect">
            <a:avLst/>
          </a:prstGeom>
          <a:noFill/>
          <a:ln>
            <a:noFill/>
          </a:ln>
        </p:spPr>
        <p:txBody>
          <a:bodyPr spcFirstLastPara="1" wrap="square" lIns="0" tIns="0" rIns="0" bIns="0" anchor="t" anchorCtr="0">
            <a:noAutofit/>
          </a:bodyPr>
          <a:lstStyle>
            <a:lvl1pPr marL="457200" lvl="0" indent="-311150" algn="l">
              <a:lnSpc>
                <a:spcPct val="90000"/>
              </a:lnSpc>
              <a:spcBef>
                <a:spcPts val="1000"/>
              </a:spcBef>
              <a:spcAft>
                <a:spcPts val="0"/>
              </a:spcAft>
              <a:buClr>
                <a:srgbClr val="FFFF00"/>
              </a:buClr>
              <a:buSzPts val="1300"/>
              <a:buChar char="•"/>
              <a:defRPr sz="1300">
                <a:solidFill>
                  <a:srgbClr val="FFFF00"/>
                </a:solidFill>
              </a:defRPr>
            </a:lvl1pPr>
            <a:lvl2pPr marL="914400" lvl="1" indent="-311150" algn="l">
              <a:lnSpc>
                <a:spcPct val="90000"/>
              </a:lnSpc>
              <a:spcBef>
                <a:spcPts val="500"/>
              </a:spcBef>
              <a:spcAft>
                <a:spcPts val="0"/>
              </a:spcAft>
              <a:buClr>
                <a:srgbClr val="FFFF00"/>
              </a:buClr>
              <a:buSzPts val="1300"/>
              <a:buChar char="•"/>
              <a:defRPr sz="1300">
                <a:solidFill>
                  <a:srgbClr val="FFFF00"/>
                </a:solidFill>
              </a:defRPr>
            </a:lvl2pPr>
            <a:lvl3pPr marL="1371600" lvl="2" indent="-311150" algn="l">
              <a:lnSpc>
                <a:spcPct val="90000"/>
              </a:lnSpc>
              <a:spcBef>
                <a:spcPts val="500"/>
              </a:spcBef>
              <a:spcAft>
                <a:spcPts val="0"/>
              </a:spcAft>
              <a:buClr>
                <a:srgbClr val="FFFF00"/>
              </a:buClr>
              <a:buSzPts val="1300"/>
              <a:buChar char="•"/>
              <a:defRPr sz="1300">
                <a:solidFill>
                  <a:srgbClr val="FFFF00"/>
                </a:solidFill>
              </a:defRPr>
            </a:lvl3pPr>
            <a:lvl4pPr marL="1828800" lvl="3" indent="-311150" algn="l">
              <a:lnSpc>
                <a:spcPct val="90000"/>
              </a:lnSpc>
              <a:spcBef>
                <a:spcPts val="500"/>
              </a:spcBef>
              <a:spcAft>
                <a:spcPts val="0"/>
              </a:spcAft>
              <a:buClr>
                <a:srgbClr val="FFFF00"/>
              </a:buClr>
              <a:buSzPts val="1300"/>
              <a:buChar char="•"/>
              <a:defRPr sz="1300">
                <a:solidFill>
                  <a:srgbClr val="FFFF00"/>
                </a:solidFill>
              </a:defRPr>
            </a:lvl4pPr>
            <a:lvl5pPr marL="2286000" lvl="4" indent="-311150" algn="l">
              <a:lnSpc>
                <a:spcPct val="90000"/>
              </a:lnSpc>
              <a:spcBef>
                <a:spcPts val="500"/>
              </a:spcBef>
              <a:spcAft>
                <a:spcPts val="0"/>
              </a:spcAft>
              <a:buClr>
                <a:srgbClr val="FFFF00"/>
              </a:buClr>
              <a:buSzPts val="1300"/>
              <a:buChar char="•"/>
              <a:defRPr sz="1300">
                <a:solidFill>
                  <a:srgbClr val="FFFF00"/>
                </a:solidFill>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92" name="Google Shape;92;p13"/>
          <p:cNvSpPr txBox="1">
            <a:spLocks noGrp="1"/>
          </p:cNvSpPr>
          <p:nvPr>
            <p:ph type="body" idx="6"/>
          </p:nvPr>
        </p:nvSpPr>
        <p:spPr>
          <a:xfrm>
            <a:off x="5892801" y="3998096"/>
            <a:ext cx="6049200" cy="269100"/>
          </a:xfrm>
          <a:prstGeom prst="rect">
            <a:avLst/>
          </a:prstGeom>
          <a:noFill/>
          <a:ln>
            <a:noFill/>
          </a:ln>
        </p:spPr>
        <p:txBody>
          <a:bodyPr spcFirstLastPara="1" wrap="square" lIns="0" tIns="0" rIns="0" bIns="0" anchor="t" anchorCtr="0">
            <a:noAutofit/>
          </a:bodyPr>
          <a:lstStyle>
            <a:lvl1pPr marL="457200" lvl="0" indent="-311150" algn="l">
              <a:lnSpc>
                <a:spcPct val="90000"/>
              </a:lnSpc>
              <a:spcBef>
                <a:spcPts val="1000"/>
              </a:spcBef>
              <a:spcAft>
                <a:spcPts val="0"/>
              </a:spcAft>
              <a:buClr>
                <a:srgbClr val="FFFF00"/>
              </a:buClr>
              <a:buSzPts val="1300"/>
              <a:buChar char="•"/>
              <a:defRPr sz="1300">
                <a:solidFill>
                  <a:srgbClr val="FFFF00"/>
                </a:solidFill>
              </a:defRPr>
            </a:lvl1pPr>
            <a:lvl2pPr marL="914400" lvl="1" indent="-311150" algn="l">
              <a:lnSpc>
                <a:spcPct val="90000"/>
              </a:lnSpc>
              <a:spcBef>
                <a:spcPts val="500"/>
              </a:spcBef>
              <a:spcAft>
                <a:spcPts val="0"/>
              </a:spcAft>
              <a:buClr>
                <a:srgbClr val="FFFF00"/>
              </a:buClr>
              <a:buSzPts val="1300"/>
              <a:buChar char="•"/>
              <a:defRPr sz="1300">
                <a:solidFill>
                  <a:srgbClr val="FFFF00"/>
                </a:solidFill>
              </a:defRPr>
            </a:lvl2pPr>
            <a:lvl3pPr marL="1371600" lvl="2" indent="-311150" algn="l">
              <a:lnSpc>
                <a:spcPct val="90000"/>
              </a:lnSpc>
              <a:spcBef>
                <a:spcPts val="500"/>
              </a:spcBef>
              <a:spcAft>
                <a:spcPts val="0"/>
              </a:spcAft>
              <a:buClr>
                <a:srgbClr val="FFFF00"/>
              </a:buClr>
              <a:buSzPts val="1300"/>
              <a:buChar char="•"/>
              <a:defRPr sz="1300">
                <a:solidFill>
                  <a:srgbClr val="FFFF00"/>
                </a:solidFill>
              </a:defRPr>
            </a:lvl3pPr>
            <a:lvl4pPr marL="1828800" lvl="3" indent="-311150" algn="l">
              <a:lnSpc>
                <a:spcPct val="90000"/>
              </a:lnSpc>
              <a:spcBef>
                <a:spcPts val="500"/>
              </a:spcBef>
              <a:spcAft>
                <a:spcPts val="0"/>
              </a:spcAft>
              <a:buClr>
                <a:srgbClr val="FFFF00"/>
              </a:buClr>
              <a:buSzPts val="1300"/>
              <a:buChar char="•"/>
              <a:defRPr sz="1300">
                <a:solidFill>
                  <a:srgbClr val="FFFF00"/>
                </a:solidFill>
              </a:defRPr>
            </a:lvl4pPr>
            <a:lvl5pPr marL="2286000" lvl="4" indent="-311150" algn="l">
              <a:lnSpc>
                <a:spcPct val="90000"/>
              </a:lnSpc>
              <a:spcBef>
                <a:spcPts val="500"/>
              </a:spcBef>
              <a:spcAft>
                <a:spcPts val="0"/>
              </a:spcAft>
              <a:buClr>
                <a:srgbClr val="FFFF00"/>
              </a:buClr>
              <a:buSzPts val="1300"/>
              <a:buChar char="•"/>
              <a:defRPr sz="1300">
                <a:solidFill>
                  <a:srgbClr val="FFFF00"/>
                </a:solidFill>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Tree>
  </p:cSld>
  <p:clrMapOvr>
    <a:masterClrMapping/>
  </p:clrMapOvr>
  <p:extLst>
    <p:ext uri="{DCECCB84-F9BA-43D5-87BE-67443E8EF086}">
      <p15:sldGuideLst xmlns:p15="http://schemas.microsoft.com/office/powerpoint/2012/main">
        <p15:guide id="1" orient="horz" pos="594">
          <p15:clr>
            <a:srgbClr val="FBAE40"/>
          </p15:clr>
        </p15:guide>
        <p15:guide id="2" orient="horz" pos="850">
          <p15:clr>
            <a:srgbClr val="FBAE40"/>
          </p15:clr>
        </p15:guide>
        <p15:guide id="3" pos="5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w/copy">
  <p:cSld name="Header w/copy">
    <p:spTree>
      <p:nvGrpSpPr>
        <p:cNvPr id="1" name="Shape 93"/>
        <p:cNvGrpSpPr/>
        <p:nvPr/>
      </p:nvGrpSpPr>
      <p:grpSpPr>
        <a:xfrm>
          <a:off x="0" y="0"/>
          <a:ext cx="0" cy="0"/>
          <a:chOff x="0" y="0"/>
          <a:chExt cx="0" cy="0"/>
        </a:xfrm>
      </p:grpSpPr>
      <p:sp>
        <p:nvSpPr>
          <p:cNvPr id="94" name="Google Shape;94;p14"/>
          <p:cNvSpPr txBox="1">
            <a:spLocks noGrp="1"/>
          </p:cNvSpPr>
          <p:nvPr>
            <p:ph type="body" idx="1"/>
          </p:nvPr>
        </p:nvSpPr>
        <p:spPr>
          <a:xfrm>
            <a:off x="731520" y="2314343"/>
            <a:ext cx="9753300" cy="259800"/>
          </a:xfrm>
          <a:prstGeom prst="rect">
            <a:avLst/>
          </a:prstGeom>
          <a:noFill/>
          <a:ln>
            <a:noFill/>
          </a:ln>
        </p:spPr>
        <p:txBody>
          <a:bodyPr spcFirstLastPara="1" wrap="square" lIns="609425" tIns="0" rIns="0" bIns="0" anchor="t" anchorCtr="0">
            <a:spAutoFit/>
          </a:bodyPr>
          <a:lstStyle>
            <a:lvl1pPr marL="457200" lvl="0" indent="-228600" algn="l">
              <a:lnSpc>
                <a:spcPct val="90000"/>
              </a:lnSpc>
              <a:spcBef>
                <a:spcPts val="1000"/>
              </a:spcBef>
              <a:spcAft>
                <a:spcPts val="0"/>
              </a:spcAft>
              <a:buClr>
                <a:schemeClr val="lt1"/>
              </a:buClr>
              <a:buSzPts val="1900"/>
              <a:buNone/>
              <a:defRPr b="1" cap="none"/>
            </a:lvl1pPr>
            <a:lvl2pPr marL="914400" lvl="1" indent="-228600" algn="l">
              <a:lnSpc>
                <a:spcPct val="90000"/>
              </a:lnSpc>
              <a:spcBef>
                <a:spcPts val="500"/>
              </a:spcBef>
              <a:spcAft>
                <a:spcPts val="0"/>
              </a:spcAft>
              <a:buClr>
                <a:schemeClr val="lt1"/>
              </a:buClr>
              <a:buSzPts val="1900"/>
              <a:buNone/>
              <a:defRPr b="1" cap="none"/>
            </a:lvl2pPr>
            <a:lvl3pPr marL="1371600" lvl="2" indent="-228600" algn="l">
              <a:lnSpc>
                <a:spcPct val="90000"/>
              </a:lnSpc>
              <a:spcBef>
                <a:spcPts val="500"/>
              </a:spcBef>
              <a:spcAft>
                <a:spcPts val="0"/>
              </a:spcAft>
              <a:buClr>
                <a:schemeClr val="lt1"/>
              </a:buClr>
              <a:buSzPts val="1900"/>
              <a:buNone/>
              <a:defRPr b="1" cap="none"/>
            </a:lvl3pPr>
            <a:lvl4pPr marL="1828800" lvl="3" indent="-228600" algn="l">
              <a:lnSpc>
                <a:spcPct val="90000"/>
              </a:lnSpc>
              <a:spcBef>
                <a:spcPts val="500"/>
              </a:spcBef>
              <a:spcAft>
                <a:spcPts val="0"/>
              </a:spcAft>
              <a:buClr>
                <a:schemeClr val="lt1"/>
              </a:buClr>
              <a:buSzPts val="1900"/>
              <a:buNone/>
              <a:defRPr b="1" cap="none"/>
            </a:lvl4pPr>
            <a:lvl5pPr marL="2286000" lvl="4" indent="-228600" algn="l">
              <a:lnSpc>
                <a:spcPct val="90000"/>
              </a:lnSpc>
              <a:spcBef>
                <a:spcPts val="500"/>
              </a:spcBef>
              <a:spcAft>
                <a:spcPts val="0"/>
              </a:spcAft>
              <a:buClr>
                <a:schemeClr val="lt1"/>
              </a:buClr>
              <a:buSzPts val="1900"/>
              <a:buNone/>
              <a:defRPr b="1" cap="none"/>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95" name="Google Shape;95;p14"/>
          <p:cNvSpPr txBox="1">
            <a:spLocks noGrp="1"/>
          </p:cNvSpPr>
          <p:nvPr>
            <p:ph type="title"/>
          </p:nvPr>
        </p:nvSpPr>
        <p:spPr>
          <a:xfrm>
            <a:off x="734560" y="974459"/>
            <a:ext cx="9753600" cy="618300"/>
          </a:xfrm>
          <a:prstGeom prst="rect">
            <a:avLst/>
          </a:prstGeom>
          <a:noFill/>
          <a:ln>
            <a:noFill/>
          </a:ln>
        </p:spPr>
        <p:txBody>
          <a:bodyPr spcFirstLastPara="1" wrap="square" lIns="121875" tIns="60925" rIns="121875" bIns="60925" anchor="t" anchorCtr="0">
            <a:spAutoFit/>
          </a:bodyPr>
          <a:lstStyle>
            <a:lvl1pPr lvl="0" algn="l">
              <a:lnSpc>
                <a:spcPct val="90000"/>
              </a:lnSpc>
              <a:spcBef>
                <a:spcPts val="0"/>
              </a:spcBef>
              <a:spcAft>
                <a:spcPts val="0"/>
              </a:spcAft>
              <a:buClr>
                <a:schemeClr val="lt1"/>
              </a:buClr>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4"/>
          <p:cNvSpPr txBox="1">
            <a:spLocks noGrp="1"/>
          </p:cNvSpPr>
          <p:nvPr>
            <p:ph type="dt" idx="10"/>
          </p:nvPr>
        </p:nvSpPr>
        <p:spPr>
          <a:xfrm>
            <a:off x="8922075" y="6431437"/>
            <a:ext cx="1828800" cy="188700"/>
          </a:xfrm>
          <a:prstGeom prst="rect">
            <a:avLst/>
          </a:prstGeom>
          <a:noFill/>
          <a:ln>
            <a:noFill/>
          </a:ln>
        </p:spPr>
        <p:txBody>
          <a:bodyPr spcFirstLastPara="1" wrap="square" lIns="121875" tIns="12175" rIns="121875" bIns="12175" anchor="b" anchorCtr="0">
            <a:spAutoFit/>
          </a:bodyPr>
          <a:lstStyle>
            <a:lvl1pPr lvl="0" algn="r">
              <a:spcBef>
                <a:spcPts val="0"/>
              </a:spcBef>
              <a:spcAft>
                <a:spcPts val="0"/>
              </a:spcAft>
              <a:buSzPts val="1400"/>
              <a:buNone/>
              <a:defRPr sz="1100">
                <a:solidFill>
                  <a:srgbClr val="2774A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4"/>
          <p:cNvSpPr txBox="1">
            <a:spLocks noGrp="1"/>
          </p:cNvSpPr>
          <p:nvPr>
            <p:ph type="sldNum" idx="12"/>
          </p:nvPr>
        </p:nvSpPr>
        <p:spPr>
          <a:xfrm>
            <a:off x="10849336" y="6426156"/>
            <a:ext cx="1065600" cy="193800"/>
          </a:xfrm>
          <a:prstGeom prst="rect">
            <a:avLst/>
          </a:prstGeom>
          <a:noFill/>
          <a:ln>
            <a:noFill/>
          </a:ln>
        </p:spPr>
        <p:txBody>
          <a:bodyPr spcFirstLastPara="1" wrap="square" lIns="121875" tIns="12175" rIns="121875" bIns="12175" anchor="b" anchorCtr="0">
            <a:spAutoFit/>
          </a:bodyPr>
          <a:lstStyle>
            <a:lvl1pPr marL="0" lvl="0" indent="0" algn="r">
              <a:spcBef>
                <a:spcPts val="0"/>
              </a:spcBef>
              <a:buNone/>
              <a:defRPr sz="1100">
                <a:solidFill>
                  <a:srgbClr val="2774AE"/>
                </a:solidFill>
                <a:latin typeface="Helvetica Neue"/>
                <a:ea typeface="Helvetica Neue"/>
                <a:cs typeface="Helvetica Neue"/>
                <a:sym typeface="Helvetica Neue"/>
              </a:defRPr>
            </a:lvl1pPr>
            <a:lvl2pPr marL="0" lvl="1" indent="0" algn="r">
              <a:spcBef>
                <a:spcPts val="0"/>
              </a:spcBef>
              <a:buNone/>
              <a:defRPr sz="1100">
                <a:solidFill>
                  <a:srgbClr val="2774AE"/>
                </a:solidFill>
                <a:latin typeface="Helvetica Neue"/>
                <a:ea typeface="Helvetica Neue"/>
                <a:cs typeface="Helvetica Neue"/>
                <a:sym typeface="Helvetica Neue"/>
              </a:defRPr>
            </a:lvl2pPr>
            <a:lvl3pPr marL="0" lvl="2" indent="0" algn="r">
              <a:spcBef>
                <a:spcPts val="0"/>
              </a:spcBef>
              <a:buNone/>
              <a:defRPr sz="1100">
                <a:solidFill>
                  <a:srgbClr val="2774AE"/>
                </a:solidFill>
                <a:latin typeface="Helvetica Neue"/>
                <a:ea typeface="Helvetica Neue"/>
                <a:cs typeface="Helvetica Neue"/>
                <a:sym typeface="Helvetica Neue"/>
              </a:defRPr>
            </a:lvl3pPr>
            <a:lvl4pPr marL="0" lvl="3" indent="0" algn="r">
              <a:spcBef>
                <a:spcPts val="0"/>
              </a:spcBef>
              <a:buNone/>
              <a:defRPr sz="1100">
                <a:solidFill>
                  <a:srgbClr val="2774AE"/>
                </a:solidFill>
                <a:latin typeface="Helvetica Neue"/>
                <a:ea typeface="Helvetica Neue"/>
                <a:cs typeface="Helvetica Neue"/>
                <a:sym typeface="Helvetica Neue"/>
              </a:defRPr>
            </a:lvl4pPr>
            <a:lvl5pPr marL="0" lvl="4" indent="0" algn="r">
              <a:spcBef>
                <a:spcPts val="0"/>
              </a:spcBef>
              <a:buNone/>
              <a:defRPr sz="1100">
                <a:solidFill>
                  <a:srgbClr val="2774AE"/>
                </a:solidFill>
                <a:latin typeface="Helvetica Neue"/>
                <a:ea typeface="Helvetica Neue"/>
                <a:cs typeface="Helvetica Neue"/>
                <a:sym typeface="Helvetica Neue"/>
              </a:defRPr>
            </a:lvl5pPr>
            <a:lvl6pPr marL="0" lvl="5" indent="0" algn="r">
              <a:spcBef>
                <a:spcPts val="0"/>
              </a:spcBef>
              <a:buNone/>
              <a:defRPr sz="1100">
                <a:solidFill>
                  <a:srgbClr val="2774AE"/>
                </a:solidFill>
                <a:latin typeface="Helvetica Neue"/>
                <a:ea typeface="Helvetica Neue"/>
                <a:cs typeface="Helvetica Neue"/>
                <a:sym typeface="Helvetica Neue"/>
              </a:defRPr>
            </a:lvl6pPr>
            <a:lvl7pPr marL="0" lvl="6" indent="0" algn="r">
              <a:spcBef>
                <a:spcPts val="0"/>
              </a:spcBef>
              <a:buNone/>
              <a:defRPr sz="1100">
                <a:solidFill>
                  <a:srgbClr val="2774AE"/>
                </a:solidFill>
                <a:latin typeface="Helvetica Neue"/>
                <a:ea typeface="Helvetica Neue"/>
                <a:cs typeface="Helvetica Neue"/>
                <a:sym typeface="Helvetica Neue"/>
              </a:defRPr>
            </a:lvl7pPr>
            <a:lvl8pPr marL="0" lvl="7" indent="0" algn="r">
              <a:spcBef>
                <a:spcPts val="0"/>
              </a:spcBef>
              <a:buNone/>
              <a:defRPr sz="1100">
                <a:solidFill>
                  <a:srgbClr val="2774AE"/>
                </a:solidFill>
                <a:latin typeface="Helvetica Neue"/>
                <a:ea typeface="Helvetica Neue"/>
                <a:cs typeface="Helvetica Neue"/>
                <a:sym typeface="Helvetica Neue"/>
              </a:defRPr>
            </a:lvl8pPr>
            <a:lvl9pPr marL="0" lvl="8" indent="0" algn="r">
              <a:spcBef>
                <a:spcPts val="0"/>
              </a:spcBef>
              <a:buNone/>
              <a:defRPr sz="1100">
                <a:solidFill>
                  <a:srgbClr val="2774AE"/>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4"/>
          <p:cNvSpPr txBox="1">
            <a:spLocks noGrp="1"/>
          </p:cNvSpPr>
          <p:nvPr>
            <p:ph type="body" idx="2"/>
          </p:nvPr>
        </p:nvSpPr>
        <p:spPr>
          <a:xfrm>
            <a:off x="731097" y="2679765"/>
            <a:ext cx="9753600" cy="776400"/>
          </a:xfrm>
          <a:prstGeom prst="rect">
            <a:avLst/>
          </a:prstGeom>
          <a:noFill/>
          <a:ln>
            <a:noFill/>
          </a:ln>
        </p:spPr>
        <p:txBody>
          <a:bodyPr spcFirstLastPara="1" wrap="square" lIns="609425" tIns="0" rIns="0" bIns="0" anchor="t" anchorCtr="0">
            <a:spAutoFit/>
          </a:bodyPr>
          <a:lstStyle>
            <a:lvl1pPr marL="457200" lvl="0" indent="-349250" algn="l">
              <a:lnSpc>
                <a:spcPct val="90000"/>
              </a:lnSpc>
              <a:spcBef>
                <a:spcPts val="1000"/>
              </a:spcBef>
              <a:spcAft>
                <a:spcPts val="0"/>
              </a:spcAft>
              <a:buClr>
                <a:schemeClr val="lt1"/>
              </a:buClr>
              <a:buSzPts val="1900"/>
              <a:buChar char="•"/>
              <a:defRPr/>
            </a:lvl1pPr>
            <a:lvl2pPr marL="914400" lvl="1" indent="-381000" algn="l">
              <a:lnSpc>
                <a:spcPct val="90000"/>
              </a:lnSpc>
              <a:spcBef>
                <a:spcPts val="500"/>
              </a:spcBef>
              <a:spcAft>
                <a:spcPts val="0"/>
              </a:spcAft>
              <a:buClr>
                <a:schemeClr val="lt1"/>
              </a:buClr>
              <a:buSzPts val="2400"/>
              <a:buChar char="•"/>
              <a:defRPr/>
            </a:lvl2pPr>
            <a:lvl3pPr marL="1371600" lvl="2" indent="-381000" algn="l">
              <a:lnSpc>
                <a:spcPct val="90000"/>
              </a:lnSpc>
              <a:spcBef>
                <a:spcPts val="500"/>
              </a:spcBef>
              <a:spcAft>
                <a:spcPts val="0"/>
              </a:spcAft>
              <a:buClr>
                <a:schemeClr val="lt1"/>
              </a:buClr>
              <a:buSzPts val="2400"/>
              <a:buChar char="•"/>
              <a:defRPr/>
            </a:lvl3pPr>
            <a:lvl4pPr marL="1828800" lvl="3" indent="-381000" algn="l">
              <a:lnSpc>
                <a:spcPct val="90000"/>
              </a:lnSpc>
              <a:spcBef>
                <a:spcPts val="500"/>
              </a:spcBef>
              <a:spcAft>
                <a:spcPts val="0"/>
              </a:spcAft>
              <a:buClr>
                <a:schemeClr val="lt1"/>
              </a:buClr>
              <a:buSzPts val="2400"/>
              <a:buChar char="•"/>
              <a:defRPr/>
            </a:lvl4pPr>
            <a:lvl5pPr marL="2286000" lvl="4" indent="-381000" algn="l">
              <a:lnSpc>
                <a:spcPct val="90000"/>
              </a:lnSpc>
              <a:spcBef>
                <a:spcPts val="500"/>
              </a:spcBef>
              <a:spcAft>
                <a:spcPts val="0"/>
              </a:spcAft>
              <a:buClr>
                <a:schemeClr val="lt1"/>
              </a:buClr>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99" name="Google Shape;99;p14"/>
          <p:cNvSpPr txBox="1"/>
          <p:nvPr/>
        </p:nvSpPr>
        <p:spPr>
          <a:xfrm>
            <a:off x="2185181" y="6521387"/>
            <a:ext cx="246300" cy="400200"/>
          </a:xfrm>
          <a:prstGeom prst="rect">
            <a:avLst/>
          </a:prstGeom>
          <a:noFill/>
          <a:ln>
            <a:noFill/>
          </a:ln>
        </p:spPr>
        <p:txBody>
          <a:bodyPr spcFirstLastPara="1" wrap="square" lIns="121875" tIns="60925" rIns="121875" bIns="60925" anchor="t" anchorCtr="0">
            <a:spAutoFit/>
          </a:bodyPr>
          <a:lstStyle/>
          <a:p>
            <a:pPr marL="0" marR="0" lvl="0" indent="0" algn="l" rtl="0">
              <a:spcBef>
                <a:spcPts val="0"/>
              </a:spcBef>
              <a:spcAft>
                <a:spcPts val="0"/>
              </a:spcAft>
              <a:buNone/>
            </a:pPr>
            <a:endParaRPr sz="1800">
              <a:solidFill>
                <a:schemeClr val="dk1"/>
              </a:solidFill>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pos="67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w/table">
  <p:cSld name="Header w/table">
    <p:spTree>
      <p:nvGrpSpPr>
        <p:cNvPr id="1" name="Shape 100"/>
        <p:cNvGrpSpPr/>
        <p:nvPr/>
      </p:nvGrpSpPr>
      <p:grpSpPr>
        <a:xfrm>
          <a:off x="0" y="0"/>
          <a:ext cx="0" cy="0"/>
          <a:chOff x="0" y="0"/>
          <a:chExt cx="0" cy="0"/>
        </a:xfrm>
      </p:grpSpPr>
      <p:sp>
        <p:nvSpPr>
          <p:cNvPr id="101" name="Google Shape;101;p15"/>
          <p:cNvSpPr txBox="1">
            <a:spLocks noGrp="1"/>
          </p:cNvSpPr>
          <p:nvPr>
            <p:ph type="dt" idx="10"/>
          </p:nvPr>
        </p:nvSpPr>
        <p:spPr>
          <a:xfrm>
            <a:off x="8922075" y="6431437"/>
            <a:ext cx="1828800" cy="188700"/>
          </a:xfrm>
          <a:prstGeom prst="rect">
            <a:avLst/>
          </a:prstGeom>
          <a:noFill/>
          <a:ln>
            <a:noFill/>
          </a:ln>
        </p:spPr>
        <p:txBody>
          <a:bodyPr spcFirstLastPara="1" wrap="square" lIns="121875" tIns="12175" rIns="121875" bIns="12175"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5"/>
          <p:cNvSpPr txBox="1">
            <a:spLocks noGrp="1"/>
          </p:cNvSpPr>
          <p:nvPr>
            <p:ph type="sldNum" idx="12"/>
          </p:nvPr>
        </p:nvSpPr>
        <p:spPr>
          <a:xfrm>
            <a:off x="10849336" y="6426156"/>
            <a:ext cx="1065600" cy="240000"/>
          </a:xfrm>
          <a:prstGeom prst="rect">
            <a:avLst/>
          </a:prstGeom>
          <a:noFill/>
          <a:ln>
            <a:noFill/>
          </a:ln>
        </p:spPr>
        <p:txBody>
          <a:bodyPr spcFirstLastPara="1" wrap="square" lIns="121875" tIns="12175" rIns="121875" bIns="12175"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15"/>
          <p:cNvSpPr/>
          <p:nvPr/>
        </p:nvSpPr>
        <p:spPr>
          <a:xfrm>
            <a:off x="1013332" y="2360384"/>
            <a:ext cx="4876800" cy="3220500"/>
          </a:xfrm>
          <a:prstGeom prst="rect">
            <a:avLst/>
          </a:prstGeom>
          <a:noFill/>
          <a:ln>
            <a:noFill/>
          </a:ln>
        </p:spPr>
        <p:txBody>
          <a:bodyPr spcFirstLastPara="1" wrap="square" lIns="121875" tIns="60925" rIns="121875" bIns="60925"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04" name="Google Shape;104;p15"/>
          <p:cNvSpPr/>
          <p:nvPr/>
        </p:nvSpPr>
        <p:spPr>
          <a:xfrm>
            <a:off x="1013332" y="2360384"/>
            <a:ext cx="4876800" cy="3220500"/>
          </a:xfrm>
          <a:prstGeom prst="rect">
            <a:avLst/>
          </a:prstGeom>
          <a:noFill/>
          <a:ln>
            <a:noFill/>
          </a:ln>
        </p:spPr>
        <p:txBody>
          <a:bodyPr spcFirstLastPara="1" wrap="square" lIns="121875" tIns="60925" rIns="121875" bIns="60925"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05" name="Google Shape;105;p15"/>
          <p:cNvSpPr txBox="1">
            <a:spLocks noGrp="1"/>
          </p:cNvSpPr>
          <p:nvPr>
            <p:ph type="body" idx="1"/>
          </p:nvPr>
        </p:nvSpPr>
        <p:spPr>
          <a:xfrm>
            <a:off x="731520" y="243615"/>
            <a:ext cx="9081600" cy="4101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1000"/>
              </a:spcBef>
              <a:spcAft>
                <a:spcPts val="0"/>
              </a:spcAft>
              <a:buClr>
                <a:srgbClr val="FFFF00"/>
              </a:buClr>
              <a:buSzPts val="1300"/>
              <a:buNone/>
              <a:defRPr sz="1300" b="0">
                <a:solidFill>
                  <a:srgbClr val="FFFF00"/>
                </a:solidFill>
              </a:defRPr>
            </a:lvl1pPr>
            <a:lvl2pPr marL="914400" lvl="1" indent="-228600" algn="l">
              <a:lnSpc>
                <a:spcPct val="90000"/>
              </a:lnSpc>
              <a:spcBef>
                <a:spcPts val="500"/>
              </a:spcBef>
              <a:spcAft>
                <a:spcPts val="0"/>
              </a:spcAft>
              <a:buClr>
                <a:srgbClr val="FF0000"/>
              </a:buClr>
              <a:buSzPts val="1900"/>
              <a:buNone/>
              <a:defRPr>
                <a:solidFill>
                  <a:srgbClr val="FF0000"/>
                </a:solidFill>
              </a:defRPr>
            </a:lvl2pPr>
            <a:lvl3pPr marL="1371600" lvl="2" indent="-228600" algn="l">
              <a:lnSpc>
                <a:spcPct val="90000"/>
              </a:lnSpc>
              <a:spcBef>
                <a:spcPts val="500"/>
              </a:spcBef>
              <a:spcAft>
                <a:spcPts val="0"/>
              </a:spcAft>
              <a:buClr>
                <a:srgbClr val="FF0000"/>
              </a:buClr>
              <a:buSzPts val="1900"/>
              <a:buNone/>
              <a:defRPr>
                <a:solidFill>
                  <a:srgbClr val="FF0000"/>
                </a:solidFill>
              </a:defRPr>
            </a:lvl3pPr>
            <a:lvl4pPr marL="1828800" lvl="3" indent="-228600" algn="l">
              <a:lnSpc>
                <a:spcPct val="90000"/>
              </a:lnSpc>
              <a:spcBef>
                <a:spcPts val="500"/>
              </a:spcBef>
              <a:spcAft>
                <a:spcPts val="0"/>
              </a:spcAft>
              <a:buClr>
                <a:srgbClr val="FF0000"/>
              </a:buClr>
              <a:buSzPts val="1900"/>
              <a:buNone/>
              <a:defRPr>
                <a:solidFill>
                  <a:srgbClr val="FF0000"/>
                </a:solidFill>
              </a:defRPr>
            </a:lvl4pPr>
            <a:lvl5pPr marL="2286000" lvl="4" indent="-228600" algn="l">
              <a:lnSpc>
                <a:spcPct val="90000"/>
              </a:lnSpc>
              <a:spcBef>
                <a:spcPts val="500"/>
              </a:spcBef>
              <a:spcAft>
                <a:spcPts val="0"/>
              </a:spcAft>
              <a:buClr>
                <a:srgbClr val="FF0000"/>
              </a:buClr>
              <a:buSzPts val="1900"/>
              <a:buNone/>
              <a:defRPr>
                <a:solidFill>
                  <a:srgbClr val="FF0000"/>
                </a:solidFill>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06" name="Google Shape;106;p15"/>
          <p:cNvSpPr/>
          <p:nvPr/>
        </p:nvSpPr>
        <p:spPr>
          <a:xfrm>
            <a:off x="1013332" y="2360384"/>
            <a:ext cx="4876800" cy="3220500"/>
          </a:xfrm>
          <a:prstGeom prst="rect">
            <a:avLst/>
          </a:prstGeom>
          <a:noFill/>
          <a:ln>
            <a:noFill/>
          </a:ln>
        </p:spPr>
        <p:txBody>
          <a:bodyPr spcFirstLastPara="1" wrap="square" lIns="121875" tIns="60925" rIns="121875" bIns="60925"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07" name="Google Shape;107;p15"/>
          <p:cNvSpPr/>
          <p:nvPr/>
        </p:nvSpPr>
        <p:spPr>
          <a:xfrm>
            <a:off x="1013332" y="2360384"/>
            <a:ext cx="4876800" cy="3220500"/>
          </a:xfrm>
          <a:prstGeom prst="rect">
            <a:avLst/>
          </a:prstGeom>
          <a:noFill/>
          <a:ln>
            <a:noFill/>
          </a:ln>
        </p:spPr>
        <p:txBody>
          <a:bodyPr spcFirstLastPara="1" wrap="square" lIns="121875" tIns="60925" rIns="121875" bIns="60925"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08" name="Google Shape;108;p15"/>
          <p:cNvSpPr/>
          <p:nvPr/>
        </p:nvSpPr>
        <p:spPr>
          <a:xfrm>
            <a:off x="1013332" y="2360384"/>
            <a:ext cx="4876800" cy="3220500"/>
          </a:xfrm>
          <a:prstGeom prst="rect">
            <a:avLst/>
          </a:prstGeom>
          <a:noFill/>
          <a:ln>
            <a:noFill/>
          </a:ln>
        </p:spPr>
        <p:txBody>
          <a:bodyPr spcFirstLastPara="1" wrap="square" lIns="121875" tIns="60925" rIns="121875" bIns="60925"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09" name="Google Shape;109;p15"/>
          <p:cNvSpPr/>
          <p:nvPr/>
        </p:nvSpPr>
        <p:spPr>
          <a:xfrm>
            <a:off x="1013332" y="2360384"/>
            <a:ext cx="4876800" cy="3220500"/>
          </a:xfrm>
          <a:prstGeom prst="rect">
            <a:avLst/>
          </a:prstGeom>
          <a:noFill/>
          <a:ln>
            <a:noFill/>
          </a:ln>
        </p:spPr>
        <p:txBody>
          <a:bodyPr spcFirstLastPara="1" wrap="square" lIns="121875" tIns="60925" rIns="121875" bIns="60925"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10" name="Google Shape;110;p15"/>
          <p:cNvSpPr txBox="1">
            <a:spLocks noGrp="1"/>
          </p:cNvSpPr>
          <p:nvPr>
            <p:ph type="title"/>
          </p:nvPr>
        </p:nvSpPr>
        <p:spPr>
          <a:xfrm>
            <a:off x="731520" y="974460"/>
            <a:ext cx="9753600" cy="609000"/>
          </a:xfrm>
          <a:prstGeom prst="rect">
            <a:avLst/>
          </a:prstGeom>
          <a:noFill/>
          <a:ln>
            <a:noFill/>
          </a:ln>
        </p:spPr>
        <p:txBody>
          <a:bodyPr spcFirstLastPara="1" wrap="square" lIns="121875" tIns="60925" rIns="121875" bIns="60925" anchor="t" anchorCtr="0">
            <a:spAutoFit/>
          </a:bodyPr>
          <a:lstStyle>
            <a:lvl1pPr lvl="0" algn="l">
              <a:lnSpc>
                <a:spcPct val="90000"/>
              </a:lnSpc>
              <a:spcBef>
                <a:spcPts val="0"/>
              </a:spcBef>
              <a:spcAft>
                <a:spcPts val="0"/>
              </a:spcAft>
              <a:buClr>
                <a:schemeClr val="lt1"/>
              </a:buClr>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5"/>
          <p:cNvSpPr/>
          <p:nvPr/>
        </p:nvSpPr>
        <p:spPr>
          <a:xfrm>
            <a:off x="1013332" y="2360384"/>
            <a:ext cx="4876800" cy="3220500"/>
          </a:xfrm>
          <a:prstGeom prst="rect">
            <a:avLst/>
          </a:prstGeom>
          <a:noFill/>
          <a:ln>
            <a:noFill/>
          </a:ln>
        </p:spPr>
        <p:txBody>
          <a:bodyPr spcFirstLastPara="1" wrap="square" lIns="121875" tIns="60925" rIns="121875" bIns="60925"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er w/bullets">
  <p:cSld name="Header w/bullets">
    <p:spTree>
      <p:nvGrpSpPr>
        <p:cNvPr id="1" name="Shape 112"/>
        <p:cNvGrpSpPr/>
        <p:nvPr/>
      </p:nvGrpSpPr>
      <p:grpSpPr>
        <a:xfrm>
          <a:off x="0" y="0"/>
          <a:ext cx="0" cy="0"/>
          <a:chOff x="0" y="0"/>
          <a:chExt cx="0" cy="0"/>
        </a:xfrm>
      </p:grpSpPr>
      <p:sp>
        <p:nvSpPr>
          <p:cNvPr id="113" name="Google Shape;113;p16"/>
          <p:cNvSpPr txBox="1">
            <a:spLocks noGrp="1"/>
          </p:cNvSpPr>
          <p:nvPr>
            <p:ph type="dt" idx="10"/>
          </p:nvPr>
        </p:nvSpPr>
        <p:spPr>
          <a:xfrm>
            <a:off x="8922075" y="6431437"/>
            <a:ext cx="1828800" cy="188700"/>
          </a:xfrm>
          <a:prstGeom prst="rect">
            <a:avLst/>
          </a:prstGeom>
          <a:noFill/>
          <a:ln>
            <a:noFill/>
          </a:ln>
        </p:spPr>
        <p:txBody>
          <a:bodyPr spcFirstLastPara="1" wrap="square" lIns="121875" tIns="12175" rIns="121875" bIns="12175"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6"/>
          <p:cNvSpPr txBox="1">
            <a:spLocks noGrp="1"/>
          </p:cNvSpPr>
          <p:nvPr>
            <p:ph type="sldNum" idx="12"/>
          </p:nvPr>
        </p:nvSpPr>
        <p:spPr>
          <a:xfrm>
            <a:off x="10849336" y="6426156"/>
            <a:ext cx="1065600" cy="240000"/>
          </a:xfrm>
          <a:prstGeom prst="rect">
            <a:avLst/>
          </a:prstGeom>
          <a:noFill/>
          <a:ln>
            <a:noFill/>
          </a:ln>
        </p:spPr>
        <p:txBody>
          <a:bodyPr spcFirstLastPara="1" wrap="square" lIns="121875" tIns="12175" rIns="121875" bIns="12175"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16"/>
          <p:cNvSpPr txBox="1">
            <a:spLocks noGrp="1"/>
          </p:cNvSpPr>
          <p:nvPr>
            <p:ph type="title"/>
          </p:nvPr>
        </p:nvSpPr>
        <p:spPr>
          <a:xfrm>
            <a:off x="734560" y="974460"/>
            <a:ext cx="9753600" cy="609000"/>
          </a:xfrm>
          <a:prstGeom prst="rect">
            <a:avLst/>
          </a:prstGeom>
          <a:noFill/>
          <a:ln>
            <a:noFill/>
          </a:ln>
        </p:spPr>
        <p:txBody>
          <a:bodyPr spcFirstLastPara="1" wrap="square" lIns="121875" tIns="60925" rIns="121875" bIns="60925" anchor="t" anchorCtr="0">
            <a:spAutoFit/>
          </a:bodyPr>
          <a:lstStyle>
            <a:lvl1pPr lvl="0" algn="l">
              <a:lnSpc>
                <a:spcPct val="90000"/>
              </a:lnSpc>
              <a:spcBef>
                <a:spcPts val="0"/>
              </a:spcBef>
              <a:spcAft>
                <a:spcPts val="0"/>
              </a:spcAft>
              <a:buClr>
                <a:schemeClr val="lt1"/>
              </a:buClr>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6"/>
          <p:cNvSpPr txBox="1">
            <a:spLocks noGrp="1"/>
          </p:cNvSpPr>
          <p:nvPr>
            <p:ph type="body" idx="1"/>
          </p:nvPr>
        </p:nvSpPr>
        <p:spPr>
          <a:xfrm>
            <a:off x="853440" y="2314343"/>
            <a:ext cx="9603300" cy="517800"/>
          </a:xfrm>
          <a:prstGeom prst="rect">
            <a:avLst/>
          </a:prstGeom>
          <a:noFill/>
          <a:ln>
            <a:noFill/>
          </a:ln>
        </p:spPr>
        <p:txBody>
          <a:bodyPr spcFirstLastPara="1" wrap="square" lIns="609425" tIns="0" rIns="0" bIns="0" anchor="t" anchorCtr="0">
            <a:spAutoFit/>
          </a:bodyPr>
          <a:lstStyle>
            <a:lvl1pPr marL="457200" lvl="0" indent="-349250" algn="l">
              <a:lnSpc>
                <a:spcPct val="90000"/>
              </a:lnSpc>
              <a:spcBef>
                <a:spcPts val="1000"/>
              </a:spcBef>
              <a:spcAft>
                <a:spcPts val="0"/>
              </a:spcAft>
              <a:buClr>
                <a:schemeClr val="lt1"/>
              </a:buClr>
              <a:buSzPts val="1900"/>
              <a:buFont typeface="Arial"/>
              <a:buChar char="•"/>
              <a:defRPr/>
            </a:lvl1pPr>
            <a:lvl2pPr marL="914400" lvl="1" indent="-349250" algn="l">
              <a:lnSpc>
                <a:spcPct val="90000"/>
              </a:lnSpc>
              <a:spcBef>
                <a:spcPts val="500"/>
              </a:spcBef>
              <a:spcAft>
                <a:spcPts val="0"/>
              </a:spcAft>
              <a:buClr>
                <a:schemeClr val="lt1"/>
              </a:buClr>
              <a:buSzPts val="1900"/>
              <a:buFont typeface="Arial"/>
              <a:buChar char="•"/>
              <a:defRPr/>
            </a:lvl2pPr>
            <a:lvl3pPr marL="1371600" lvl="2" indent="-349250" algn="l">
              <a:lnSpc>
                <a:spcPct val="90000"/>
              </a:lnSpc>
              <a:spcBef>
                <a:spcPts val="500"/>
              </a:spcBef>
              <a:spcAft>
                <a:spcPts val="0"/>
              </a:spcAft>
              <a:buClr>
                <a:schemeClr val="lt1"/>
              </a:buClr>
              <a:buSzPts val="1900"/>
              <a:buFont typeface="Arial"/>
              <a:buChar char="•"/>
              <a:defRPr/>
            </a:lvl3pPr>
            <a:lvl4pPr marL="1828800" lvl="3" indent="-349250" algn="l">
              <a:lnSpc>
                <a:spcPct val="90000"/>
              </a:lnSpc>
              <a:spcBef>
                <a:spcPts val="500"/>
              </a:spcBef>
              <a:spcAft>
                <a:spcPts val="0"/>
              </a:spcAft>
              <a:buClr>
                <a:schemeClr val="lt1"/>
              </a:buClr>
              <a:buSzPts val="1900"/>
              <a:buFont typeface="Arial"/>
              <a:buChar char="•"/>
              <a:defRPr/>
            </a:lvl4pPr>
            <a:lvl5pPr marL="2286000" lvl="4" indent="-349250" algn="l">
              <a:lnSpc>
                <a:spcPct val="90000"/>
              </a:lnSpc>
              <a:spcBef>
                <a:spcPts val="500"/>
              </a:spcBef>
              <a:spcAft>
                <a:spcPts val="0"/>
              </a:spcAft>
              <a:buClr>
                <a:schemeClr val="lt1"/>
              </a:buClr>
              <a:buSzPts val="1900"/>
              <a:buFont typeface="Arial"/>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 You">
  <p:cSld name="Thank You">
    <p:bg>
      <p:bgPr>
        <a:gradFill>
          <a:gsLst>
            <a:gs pos="0">
              <a:srgbClr val="00578B"/>
            </a:gs>
            <a:gs pos="45000">
              <a:srgbClr val="2774AE"/>
            </a:gs>
            <a:gs pos="100000">
              <a:srgbClr val="7EBAED"/>
            </a:gs>
          </a:gsLst>
          <a:lin ang="4500011" scaled="0"/>
        </a:gradFill>
        <a:effectLst/>
      </p:bgPr>
    </p:bg>
    <p:spTree>
      <p:nvGrpSpPr>
        <p:cNvPr id="1" name="Shape 117"/>
        <p:cNvGrpSpPr/>
        <p:nvPr/>
      </p:nvGrpSpPr>
      <p:grpSpPr>
        <a:xfrm>
          <a:off x="0" y="0"/>
          <a:ext cx="0" cy="0"/>
          <a:chOff x="0" y="0"/>
          <a:chExt cx="0" cy="0"/>
        </a:xfrm>
      </p:grpSpPr>
      <p:sp>
        <p:nvSpPr>
          <p:cNvPr id="118" name="Google Shape;118;p17"/>
          <p:cNvSpPr/>
          <p:nvPr/>
        </p:nvSpPr>
        <p:spPr>
          <a:xfrm>
            <a:off x="0" y="0"/>
            <a:ext cx="12192000" cy="6090300"/>
          </a:xfrm>
          <a:prstGeom prst="rect">
            <a:avLst/>
          </a:prstGeom>
          <a:gradFill>
            <a:gsLst>
              <a:gs pos="0">
                <a:srgbClr val="005587"/>
              </a:gs>
              <a:gs pos="88000">
                <a:srgbClr val="2774AE"/>
              </a:gs>
              <a:gs pos="100000">
                <a:srgbClr val="5295C9"/>
              </a:gs>
            </a:gsLst>
            <a:lin ang="0" scaled="0"/>
          </a:gradFill>
          <a:ln>
            <a:noFill/>
          </a:ln>
        </p:spPr>
        <p:txBody>
          <a:bodyPr spcFirstLastPara="1" wrap="square" lIns="121875" tIns="60925" rIns="121875" bIns="60925"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19" name="Google Shape;119;p17"/>
          <p:cNvSpPr txBox="1">
            <a:spLocks noGrp="1"/>
          </p:cNvSpPr>
          <p:nvPr>
            <p:ph type="ctrTitle"/>
          </p:nvPr>
        </p:nvSpPr>
        <p:spPr>
          <a:xfrm>
            <a:off x="853440" y="2777211"/>
            <a:ext cx="9631500" cy="730800"/>
          </a:xfrm>
          <a:prstGeom prst="rect">
            <a:avLst/>
          </a:prstGeom>
          <a:noFill/>
          <a:ln>
            <a:noFill/>
          </a:ln>
        </p:spPr>
        <p:txBody>
          <a:bodyPr spcFirstLastPara="1" wrap="square" lIns="0" tIns="0" rIns="121875" bIns="0" anchor="t" anchorCtr="0">
            <a:spAutoFit/>
          </a:bodyPr>
          <a:lstStyle>
            <a:lvl1pPr lvl="0" algn="l">
              <a:lnSpc>
                <a:spcPct val="90000"/>
              </a:lnSpc>
              <a:spcBef>
                <a:spcPts val="0"/>
              </a:spcBef>
              <a:spcAft>
                <a:spcPts val="0"/>
              </a:spcAft>
              <a:buClr>
                <a:schemeClr val="lt1"/>
              </a:buClr>
              <a:buSzPts val="5300"/>
              <a:buFont typeface="Helvetica Neue"/>
              <a:buNone/>
              <a:defRPr sz="53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0" name="Google Shape;120;p17"/>
          <p:cNvPicPr preferRelativeResize="0"/>
          <p:nvPr/>
        </p:nvPicPr>
        <p:blipFill rotWithShape="1">
          <a:blip r:embed="rId2">
            <a:alphaModFix/>
          </a:blip>
          <a:srcRect/>
          <a:stretch/>
        </p:blipFill>
        <p:spPr>
          <a:xfrm>
            <a:off x="853440" y="2436150"/>
            <a:ext cx="675707" cy="193059"/>
          </a:xfrm>
          <a:prstGeom prst="rect">
            <a:avLst/>
          </a:prstGeom>
          <a:noFill/>
          <a:ln>
            <a:noFill/>
          </a:ln>
        </p:spPr>
      </p:pic>
      <p:pic>
        <p:nvPicPr>
          <p:cNvPr id="121" name="Google Shape;121;p17"/>
          <p:cNvPicPr preferRelativeResize="0"/>
          <p:nvPr/>
        </p:nvPicPr>
        <p:blipFill rotWithShape="1">
          <a:blip r:embed="rId2">
            <a:alphaModFix/>
          </a:blip>
          <a:srcRect/>
          <a:stretch/>
        </p:blipFill>
        <p:spPr>
          <a:xfrm>
            <a:off x="853440" y="2436150"/>
            <a:ext cx="675707" cy="193059"/>
          </a:xfrm>
          <a:prstGeom prst="rect">
            <a:avLst/>
          </a:prstGeom>
          <a:noFill/>
          <a:ln>
            <a:noFill/>
          </a:ln>
        </p:spPr>
      </p:pic>
      <p:sp>
        <p:nvSpPr>
          <p:cNvPr id="122" name="Google Shape;122;p17"/>
          <p:cNvSpPr txBox="1">
            <a:spLocks noGrp="1"/>
          </p:cNvSpPr>
          <p:nvPr>
            <p:ph type="dt" idx="10"/>
          </p:nvPr>
        </p:nvSpPr>
        <p:spPr>
          <a:xfrm>
            <a:off x="8922075" y="6431437"/>
            <a:ext cx="1828800" cy="188700"/>
          </a:xfrm>
          <a:prstGeom prst="rect">
            <a:avLst/>
          </a:prstGeom>
          <a:noFill/>
          <a:ln>
            <a:noFill/>
          </a:ln>
        </p:spPr>
        <p:txBody>
          <a:bodyPr spcFirstLastPara="1" wrap="square" lIns="121875" tIns="12175" rIns="121875" bIns="12175" anchor="b" anchorCtr="0">
            <a:spAutoFit/>
          </a:bodyPr>
          <a:lstStyle>
            <a:lvl1pPr lvl="0" algn="r">
              <a:spcBef>
                <a:spcPts val="0"/>
              </a:spcBef>
              <a:spcAft>
                <a:spcPts val="0"/>
              </a:spcAft>
              <a:buSzPts val="1400"/>
              <a:buNone/>
              <a:defRPr sz="1100">
                <a:solidFill>
                  <a:srgbClr val="2774A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7"/>
          <p:cNvSpPr txBox="1">
            <a:spLocks noGrp="1"/>
          </p:cNvSpPr>
          <p:nvPr>
            <p:ph type="sldNum" idx="12"/>
          </p:nvPr>
        </p:nvSpPr>
        <p:spPr>
          <a:xfrm>
            <a:off x="10849336" y="6426156"/>
            <a:ext cx="1065600" cy="193800"/>
          </a:xfrm>
          <a:prstGeom prst="rect">
            <a:avLst/>
          </a:prstGeom>
          <a:noFill/>
          <a:ln>
            <a:noFill/>
          </a:ln>
        </p:spPr>
        <p:txBody>
          <a:bodyPr spcFirstLastPara="1" wrap="square" lIns="121875" tIns="12175" rIns="121875" bIns="12175" anchor="b" anchorCtr="0">
            <a:spAutoFit/>
          </a:bodyPr>
          <a:lstStyle>
            <a:lvl1pPr marL="0" lvl="0" indent="0" algn="r">
              <a:spcBef>
                <a:spcPts val="0"/>
              </a:spcBef>
              <a:buNone/>
              <a:defRPr sz="1100">
                <a:solidFill>
                  <a:srgbClr val="2774AE"/>
                </a:solidFill>
                <a:latin typeface="Helvetica Neue"/>
                <a:ea typeface="Helvetica Neue"/>
                <a:cs typeface="Helvetica Neue"/>
                <a:sym typeface="Helvetica Neue"/>
              </a:defRPr>
            </a:lvl1pPr>
            <a:lvl2pPr marL="0" lvl="1" indent="0" algn="r">
              <a:spcBef>
                <a:spcPts val="0"/>
              </a:spcBef>
              <a:buNone/>
              <a:defRPr sz="1100">
                <a:solidFill>
                  <a:srgbClr val="2774AE"/>
                </a:solidFill>
                <a:latin typeface="Helvetica Neue"/>
                <a:ea typeface="Helvetica Neue"/>
                <a:cs typeface="Helvetica Neue"/>
                <a:sym typeface="Helvetica Neue"/>
              </a:defRPr>
            </a:lvl2pPr>
            <a:lvl3pPr marL="0" lvl="2" indent="0" algn="r">
              <a:spcBef>
                <a:spcPts val="0"/>
              </a:spcBef>
              <a:buNone/>
              <a:defRPr sz="1100">
                <a:solidFill>
                  <a:srgbClr val="2774AE"/>
                </a:solidFill>
                <a:latin typeface="Helvetica Neue"/>
                <a:ea typeface="Helvetica Neue"/>
                <a:cs typeface="Helvetica Neue"/>
                <a:sym typeface="Helvetica Neue"/>
              </a:defRPr>
            </a:lvl3pPr>
            <a:lvl4pPr marL="0" lvl="3" indent="0" algn="r">
              <a:spcBef>
                <a:spcPts val="0"/>
              </a:spcBef>
              <a:buNone/>
              <a:defRPr sz="1100">
                <a:solidFill>
                  <a:srgbClr val="2774AE"/>
                </a:solidFill>
                <a:latin typeface="Helvetica Neue"/>
                <a:ea typeface="Helvetica Neue"/>
                <a:cs typeface="Helvetica Neue"/>
                <a:sym typeface="Helvetica Neue"/>
              </a:defRPr>
            </a:lvl4pPr>
            <a:lvl5pPr marL="0" lvl="4" indent="0" algn="r">
              <a:spcBef>
                <a:spcPts val="0"/>
              </a:spcBef>
              <a:buNone/>
              <a:defRPr sz="1100">
                <a:solidFill>
                  <a:srgbClr val="2774AE"/>
                </a:solidFill>
                <a:latin typeface="Helvetica Neue"/>
                <a:ea typeface="Helvetica Neue"/>
                <a:cs typeface="Helvetica Neue"/>
                <a:sym typeface="Helvetica Neue"/>
              </a:defRPr>
            </a:lvl5pPr>
            <a:lvl6pPr marL="0" lvl="5" indent="0" algn="r">
              <a:spcBef>
                <a:spcPts val="0"/>
              </a:spcBef>
              <a:buNone/>
              <a:defRPr sz="1100">
                <a:solidFill>
                  <a:srgbClr val="2774AE"/>
                </a:solidFill>
                <a:latin typeface="Helvetica Neue"/>
                <a:ea typeface="Helvetica Neue"/>
                <a:cs typeface="Helvetica Neue"/>
                <a:sym typeface="Helvetica Neue"/>
              </a:defRPr>
            </a:lvl6pPr>
            <a:lvl7pPr marL="0" lvl="6" indent="0" algn="r">
              <a:spcBef>
                <a:spcPts val="0"/>
              </a:spcBef>
              <a:buNone/>
              <a:defRPr sz="1100">
                <a:solidFill>
                  <a:srgbClr val="2774AE"/>
                </a:solidFill>
                <a:latin typeface="Helvetica Neue"/>
                <a:ea typeface="Helvetica Neue"/>
                <a:cs typeface="Helvetica Neue"/>
                <a:sym typeface="Helvetica Neue"/>
              </a:defRPr>
            </a:lvl7pPr>
            <a:lvl8pPr marL="0" lvl="7" indent="0" algn="r">
              <a:spcBef>
                <a:spcPts val="0"/>
              </a:spcBef>
              <a:buNone/>
              <a:defRPr sz="1100">
                <a:solidFill>
                  <a:srgbClr val="2774AE"/>
                </a:solidFill>
                <a:latin typeface="Helvetica Neue"/>
                <a:ea typeface="Helvetica Neue"/>
                <a:cs typeface="Helvetica Neue"/>
                <a:sym typeface="Helvetica Neue"/>
              </a:defRPr>
            </a:lvl8pPr>
            <a:lvl9pPr marL="0" lvl="8" indent="0" algn="r">
              <a:spcBef>
                <a:spcPts val="0"/>
              </a:spcBef>
              <a:buNone/>
              <a:defRPr sz="1100">
                <a:solidFill>
                  <a:srgbClr val="2774AE"/>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14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6" name="Google Shape;36;p5"/>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7" name="Google Shape;37;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500"/>
          </a:xfrm>
          <a:prstGeom prst="rect">
            <a:avLst/>
          </a:prstGeom>
          <a:noFill/>
          <a:ln>
            <a:noFill/>
          </a:ln>
        </p:spPr>
      </p:sp>
      <p:sp>
        <p:nvSpPr>
          <p:cNvPr id="68" name="Google Shape;68;p10"/>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400" b="0" i="0" u="none" strike="noStrike" cap="none">
                <a:solidFill>
                  <a:schemeClr val="lt1"/>
                </a:solidFill>
                <a:latin typeface="Arial"/>
                <a:ea typeface="Arial"/>
                <a:cs typeface="Arial"/>
                <a:sym typeface="Arial"/>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b="0" i="0" u="none" strike="noStrike" cap="none">
                <a:solidFill>
                  <a:schemeClr val="lt1"/>
                </a:solidFill>
                <a:latin typeface="Arial"/>
                <a:ea typeface="Arial"/>
                <a:cs typeface="Arial"/>
                <a:sym typeface="Arial"/>
              </a:defRPr>
            </a:lvl1pPr>
            <a:lvl2pPr marL="0" marR="0" lvl="1" indent="0" algn="r">
              <a:spcBef>
                <a:spcPts val="0"/>
              </a:spcBef>
              <a:buNone/>
              <a:defRPr sz="1400" b="0" i="0" u="none" strike="noStrike" cap="none">
                <a:solidFill>
                  <a:schemeClr val="lt1"/>
                </a:solidFill>
                <a:latin typeface="Arial"/>
                <a:ea typeface="Arial"/>
                <a:cs typeface="Arial"/>
                <a:sym typeface="Arial"/>
              </a:defRPr>
            </a:lvl2pPr>
            <a:lvl3pPr marL="0" marR="0" lvl="2" indent="0" algn="r">
              <a:spcBef>
                <a:spcPts val="0"/>
              </a:spcBef>
              <a:buNone/>
              <a:defRPr sz="1400" b="0" i="0" u="none" strike="noStrike" cap="none">
                <a:solidFill>
                  <a:schemeClr val="lt1"/>
                </a:solidFill>
                <a:latin typeface="Arial"/>
                <a:ea typeface="Arial"/>
                <a:cs typeface="Arial"/>
                <a:sym typeface="Arial"/>
              </a:defRPr>
            </a:lvl3pPr>
            <a:lvl4pPr marL="0" marR="0" lvl="3" indent="0" algn="r">
              <a:spcBef>
                <a:spcPts val="0"/>
              </a:spcBef>
              <a:buNone/>
              <a:defRPr sz="1400" b="0" i="0" u="none" strike="noStrike" cap="none">
                <a:solidFill>
                  <a:schemeClr val="lt1"/>
                </a:solidFill>
                <a:latin typeface="Arial"/>
                <a:ea typeface="Arial"/>
                <a:cs typeface="Arial"/>
                <a:sym typeface="Arial"/>
              </a:defRPr>
            </a:lvl4pPr>
            <a:lvl5pPr marL="0" marR="0" lvl="4" indent="0" algn="r">
              <a:spcBef>
                <a:spcPts val="0"/>
              </a:spcBef>
              <a:buNone/>
              <a:defRPr sz="1400" b="0" i="0" u="none" strike="noStrike" cap="none">
                <a:solidFill>
                  <a:schemeClr val="lt1"/>
                </a:solidFill>
                <a:latin typeface="Arial"/>
                <a:ea typeface="Arial"/>
                <a:cs typeface="Arial"/>
                <a:sym typeface="Arial"/>
              </a:defRPr>
            </a:lvl5pPr>
            <a:lvl6pPr marL="0" marR="0" lvl="5" indent="0" algn="r">
              <a:spcBef>
                <a:spcPts val="0"/>
              </a:spcBef>
              <a:buNone/>
              <a:defRPr sz="1400" b="0" i="0" u="none" strike="noStrike" cap="none">
                <a:solidFill>
                  <a:schemeClr val="lt1"/>
                </a:solidFill>
                <a:latin typeface="Arial"/>
                <a:ea typeface="Arial"/>
                <a:cs typeface="Arial"/>
                <a:sym typeface="Arial"/>
              </a:defRPr>
            </a:lvl6pPr>
            <a:lvl7pPr marL="0" marR="0" lvl="6" indent="0" algn="r">
              <a:spcBef>
                <a:spcPts val="0"/>
              </a:spcBef>
              <a:buNone/>
              <a:defRPr sz="1400" b="0" i="0" u="none" strike="noStrike" cap="none">
                <a:solidFill>
                  <a:schemeClr val="lt1"/>
                </a:solidFill>
                <a:latin typeface="Arial"/>
                <a:ea typeface="Arial"/>
                <a:cs typeface="Arial"/>
                <a:sym typeface="Arial"/>
              </a:defRPr>
            </a:lvl7pPr>
            <a:lvl8pPr marL="0" marR="0" lvl="7" indent="0" algn="r">
              <a:spcBef>
                <a:spcPts val="0"/>
              </a:spcBef>
              <a:buNone/>
              <a:defRPr sz="1400" b="0" i="0" u="none" strike="noStrike" cap="none">
                <a:solidFill>
                  <a:schemeClr val="lt1"/>
                </a:solidFill>
                <a:latin typeface="Arial"/>
                <a:ea typeface="Arial"/>
                <a:cs typeface="Arial"/>
                <a:sym typeface="Arial"/>
              </a:defRPr>
            </a:lvl8pPr>
            <a:lvl9pPr marL="0" marR="0" lvl="8" indent="0" algn="r">
              <a:spcBef>
                <a:spcPts val="0"/>
              </a:spcBef>
              <a:buNone/>
              <a:defRPr sz="14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3.math.ucla.edu/take-the-placement-test/"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hyperlink" Target="https://catalog.registrar.ucla.edu/course/2024/CHEM14C" TargetMode="External"/><Relationship Id="rId13" Type="http://schemas.openxmlformats.org/officeDocument/2006/relationships/hyperlink" Target="https://catalog.registrar.ucla.edu/course/2024/CHEM30A" TargetMode="External"/><Relationship Id="rId18" Type="http://schemas.openxmlformats.org/officeDocument/2006/relationships/hyperlink" Target="https://caac.ucla.edu/wp-content/uploads/2021/05/Pre-Health-Requirements.pdf" TargetMode="External"/><Relationship Id="rId3" Type="http://schemas.openxmlformats.org/officeDocument/2006/relationships/hyperlink" Target="https://catalog.registrar.ucla.edu/course/2024/CHEM14A" TargetMode="External"/><Relationship Id="rId7" Type="http://schemas.openxmlformats.org/officeDocument/2006/relationships/hyperlink" Target="https://catalog.registrar.ucla.edu/course/2024/CHEM14BL" TargetMode="External"/><Relationship Id="rId12" Type="http://schemas.openxmlformats.org/officeDocument/2006/relationships/hyperlink" Target="https://catalog.registrar.ucla.edu/course/2022/CHEM20L" TargetMode="External"/><Relationship Id="rId17" Type="http://schemas.openxmlformats.org/officeDocument/2006/relationships/hyperlink" Target="https://catalog.registrar.ucla.edu/course/2022/CHEM30BL" TargetMode="External"/><Relationship Id="rId2" Type="http://schemas.openxmlformats.org/officeDocument/2006/relationships/notesSlide" Target="../notesSlides/notesSlide11.xml"/><Relationship Id="rId16" Type="http://schemas.openxmlformats.org/officeDocument/2006/relationships/hyperlink" Target="https://catalog.registrar.ucla.edu/course/2024/CHEM14CL" TargetMode="External"/><Relationship Id="rId1" Type="http://schemas.openxmlformats.org/officeDocument/2006/relationships/slideLayout" Target="../slideLayouts/slideLayout5.xml"/><Relationship Id="rId6" Type="http://schemas.openxmlformats.org/officeDocument/2006/relationships/hyperlink" Target="https://catalog.registrar.ucla.edu/course/2022/chem14be?siteYear=2022" TargetMode="External"/><Relationship Id="rId11" Type="http://schemas.openxmlformats.org/officeDocument/2006/relationships/hyperlink" Target="https://catalog.registrar.ucla.edu/course/2024/CHEM20B" TargetMode="External"/><Relationship Id="rId5" Type="http://schemas.openxmlformats.org/officeDocument/2006/relationships/hyperlink" Target="https://catalog.registrar.ucla.edu/course/2024/CHEM14B" TargetMode="External"/><Relationship Id="rId15" Type="http://schemas.openxmlformats.org/officeDocument/2006/relationships/hyperlink" Target="https://sa.ucla.edu/ro/Public/SOC/Results/ClassDetail?term_cd=17F&amp;subj_area_cd=CHEM%20%20%20&amp;crs_catlg_no=0030B%20%20%20&amp;class_id=142091208&amp;class_no=%20001%20%20https://catalog.registrar.ucla.edu/course/2023/CHEM30B" TargetMode="External"/><Relationship Id="rId10" Type="http://schemas.openxmlformats.org/officeDocument/2006/relationships/hyperlink" Target="https://catalog.registrar.ucla.edu/course/2024/CHEM20A" TargetMode="External"/><Relationship Id="rId19" Type="http://schemas.openxmlformats.org/officeDocument/2006/relationships/image" Target="../media/image2.png"/><Relationship Id="rId4" Type="http://schemas.openxmlformats.org/officeDocument/2006/relationships/hyperlink" Target="https://catalog.registrar.ucla.edu/course/2022/chem14ae?siteYear=2022" TargetMode="External"/><Relationship Id="rId9" Type="http://schemas.openxmlformats.org/officeDocument/2006/relationships/hyperlink" Target="https://catalog.registrar.ucla.edu/course/2023/chem14d" TargetMode="External"/><Relationship Id="rId14" Type="http://schemas.openxmlformats.org/officeDocument/2006/relationships/hyperlink" Target="https://catalog.registrar.ucla.edu/course/2024/CHEM30A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hyperlink" Target="https://catalog.registrar.ucla.edu/course/2024/PHYSICS1C" TargetMode="External"/><Relationship Id="rId3" Type="http://schemas.openxmlformats.org/officeDocument/2006/relationships/hyperlink" Target="https://catalog.registrar.ucla.edu/course/2024/PHYSICS5A" TargetMode="External"/><Relationship Id="rId7" Type="http://schemas.openxmlformats.org/officeDocument/2006/relationships/hyperlink" Target="https://catalog.registrar.ucla.edu/course/2023/physics1b"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catalog.registrar.ucla.edu/course/2022/PHYSICS1A" TargetMode="External"/><Relationship Id="rId11" Type="http://schemas.openxmlformats.org/officeDocument/2006/relationships/image" Target="../media/image2.png"/><Relationship Id="rId5" Type="http://schemas.openxmlformats.org/officeDocument/2006/relationships/hyperlink" Target="https://catalog.registrar.ucla.edu/course/2024/PHYSICS5C" TargetMode="External"/><Relationship Id="rId10" Type="http://schemas.openxmlformats.org/officeDocument/2006/relationships/hyperlink" Target="https://catalog.registrar.ucla.edu/course/2022/physics4bl" TargetMode="External"/><Relationship Id="rId4" Type="http://schemas.openxmlformats.org/officeDocument/2006/relationships/hyperlink" Target="https://catalog.registrar.ucla.edu/course/2024/PHYSICS5B" TargetMode="External"/><Relationship Id="rId9" Type="http://schemas.openxmlformats.org/officeDocument/2006/relationships/hyperlink" Target="https://catalog.registrar.ucla.edu/course/2024/PHYSICS4A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prehealth.ucla.edu/"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hyperlink" Target="https://prehealth.ucla.edu/plan-your-courses/"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prehealth.ucla.edu/plan-your-courses/"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spreadsheets/d/1hxw0IlZPGYFWZ3I-9ETghTxiSArZPUXXVH_ibPC94xA/edit?usp=sharing"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hyperlink" Target="https://prehealth.ucla.edu/wp-content/uploads/2024/10/Pre-Health-Requirements-rev.-10.1.24.pdf" TargetMode="External"/><Relationship Id="rId4" Type="http://schemas.openxmlformats.org/officeDocument/2006/relationships/hyperlink" Target="https://advising.ucla.edu/advising-uni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rehealth.ucla.edu/ucla-pre-health-services/#toggle-id-2"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hyperlink" Target="https://career.ucla.edu/events/" TargetMode="External"/><Relationship Id="rId4" Type="http://schemas.openxmlformats.org/officeDocument/2006/relationships/hyperlink" Target="https://prehealth.ucla.ed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ucla.zoom.us/meeting/register/QEnq_9RtR6G2R9PVKeaK0w"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hyperlink" Target="https://ucla.zoom.us/meeting/register/5AHctt3kSYCJ7L_bryiLx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biomedresearchminor.ucla.edu/"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hyperlink" Target="https://mimg.ucla.edu/mimg-undergraduate-research" TargetMode="External"/><Relationship Id="rId4" Type="http://schemas.openxmlformats.org/officeDocument/2006/relationships/hyperlink" Target="https://sciences.ugresearch.ucla.ed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tinyurl.com/EEBbruinlearn"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37.xml.rels><?xml version="1.0" encoding="UTF-8" standalone="yes"?>
<Relationships xmlns="http://schemas.openxmlformats.org/package/2006/relationships"><Relationship Id="rId3" Type="http://schemas.openxmlformats.org/officeDocument/2006/relationships/hyperlink" Target="https://mimg.ucla.edu/education/undergraduate"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mimg.ucla.edu/education/undergraduate/departmental-honors"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hyperlink" Target="https://www.biomedresearchminor.ucla.edu/apply/"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www.ibp.ucla.edu/undergraduate" TargetMode="External"/><Relationship Id="rId13" Type="http://schemas.openxmlformats.org/officeDocument/2006/relationships/hyperlink" Target="https://www.neurosci.ucla.edu/program/message-from-the-chair/" TargetMode="External"/><Relationship Id="rId3" Type="http://schemas.openxmlformats.org/officeDocument/2006/relationships/hyperlink" Target="https://www.eeb.ucla.edu/ugrad_biomajor.php" TargetMode="External"/><Relationship Id="rId7" Type="http://schemas.openxmlformats.org/officeDocument/2006/relationships/hyperlink" Target="https://socgen.ucla.edu/academics/undergraduate/major/" TargetMode="External"/><Relationship Id="rId12" Type="http://schemas.openxmlformats.org/officeDocument/2006/relationships/hyperlink" Target="https://www.mcdb.ucla.edu/undergraduate/"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hyperlink" Target="https://www.eeb.ucla.edu/ugrad_ebemajor.php" TargetMode="External"/><Relationship Id="rId11" Type="http://schemas.openxmlformats.org/officeDocument/2006/relationships/hyperlink" Target="http://www.mimg.ucla.edu/preparation-for-the-major/" TargetMode="External"/><Relationship Id="rId5" Type="http://schemas.openxmlformats.org/officeDocument/2006/relationships/hyperlink" Target="https://casb.ucla.edu/" TargetMode="External"/><Relationship Id="rId10" Type="http://schemas.openxmlformats.org/officeDocument/2006/relationships/image" Target="../media/image2.png"/><Relationship Id="rId4" Type="http://schemas.openxmlformats.org/officeDocument/2006/relationships/hyperlink" Target="https://www.psych.ucla.edu/undergraduate/undergraduate-student-services/majors-minors" TargetMode="External"/><Relationship Id="rId9" Type="http://schemas.openxmlformats.org/officeDocument/2006/relationships/hyperlink" Target="https://www.eeb.ucla.edu/ugrad_marinemajor.ph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hyperlink" Target="http://socgen.ucla.edu/academics/programs/minor/" TargetMode="External"/><Relationship Id="rId3" Type="http://schemas.openxmlformats.org/officeDocument/2006/relationships/hyperlink" Target="https://www.psych.ucla.edu/undergraduate/undergraduate-student-services/majors-minors" TargetMode="External"/><Relationship Id="rId7" Type="http://schemas.openxmlformats.org/officeDocument/2006/relationships/hyperlink" Target="https://www.ioes.ucla.edu/minor" TargetMode="External"/><Relationship Id="rId12" Type="http://schemas.openxmlformats.org/officeDocument/2006/relationships/hyperlink" Target="http://www.cateach.ucla.edu/?q=content/science-education-minor"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hyperlink" Target="https://www.eeb.ucla.edu/ugrad_convservation.php" TargetMode="External"/><Relationship Id="rId11" Type="http://schemas.openxmlformats.org/officeDocument/2006/relationships/hyperlink" Target="https://www.neurosci.ucla.edu/program/minor-requirements/" TargetMode="External"/><Relationship Id="rId5" Type="http://schemas.openxmlformats.org/officeDocument/2006/relationships/hyperlink" Target="https://catalog.registrar.ucla.edu/minor/2021/BrainandBehavioralHealthMinor?siteYear=2021" TargetMode="External"/><Relationship Id="rId15" Type="http://schemas.openxmlformats.org/officeDocument/2006/relationships/hyperlink" Target="http://cis.ucla.edu/studyArea/course.asp?id=337" TargetMode="External"/><Relationship Id="rId10" Type="http://schemas.openxmlformats.org/officeDocument/2006/relationships/hyperlink" Target="http://cis.ucla.edu/studyArea/course.asp?type=MIN&amp;code=M53" TargetMode="External"/><Relationship Id="rId4" Type="http://schemas.openxmlformats.org/officeDocument/2006/relationships/hyperlink" Target="https://www.biomedresearchminor.ucla.edu/requirements-for-the-minor-in-biomedical-research/" TargetMode="External"/><Relationship Id="rId9" Type="http://schemas.openxmlformats.org/officeDocument/2006/relationships/hyperlink" Target="http://www.eeb.ucla.edu/ugrad_evmed.php" TargetMode="External"/><Relationship Id="rId14" Type="http://schemas.openxmlformats.org/officeDocument/2006/relationships/hyperlink" Target="http://cis.ucla.edu/studyArea/course.asp?type=MIN&amp;code=MM8"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college.ucla.edu/about/" TargetMode="External"/><Relationship Id="rId7"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hyperlink" Target="https://newstudents.ucla.edu/programs/first-year-students/" TargetMode="External"/><Relationship Id="rId5" Type="http://schemas.openxmlformats.org/officeDocument/2006/relationships/hyperlink" Target="https://lifesciences.ucla.edu/undergraduates/majors-minors/" TargetMode="External"/><Relationship Id="rId4" Type="http://schemas.openxmlformats.org/officeDocument/2006/relationships/hyperlink" Target="https://mimg.ucla.edu/education/undergraduate"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advising.ucla.edu/advising-units/"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hyperlink" Target="https://docs.google.com/spreadsheets/d/1hxw0IlZPGYFWZ3I-9ETghTxiSArZPUXXVH_ibPC94xA/edit?usp=sharin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docs.google.com/spreadsheets/d/1hxw0IlZPGYFWZ3I-9ETghTxiSArZPUXXVH_ibPC94xA/edit?usp=sharing" TargetMode="External"/><Relationship Id="rId7" Type="http://schemas.openxmlformats.org/officeDocument/2006/relationships/hyperlink" Target="https://mimg.ucla.edu/education/undergraduate/mimg-student-resources/ucla-student-resources"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hyperlink" Target="https://mimg.ucla.edu/education/undergraduate/mimg-student-resources/mimg-undergraduate-research" TargetMode="External"/><Relationship Id="rId5" Type="http://schemas.openxmlformats.org/officeDocument/2006/relationships/hyperlink" Target="https://prehealth.ucla.edu/" TargetMode="External"/><Relationship Id="rId4" Type="http://schemas.openxmlformats.org/officeDocument/2006/relationships/hyperlink" Target="https://caac.ucla.edu/academic-planning/enrollment-tips/"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catalog.registrar.ucla.edu/course/2024/LIFESCI7A" TargetMode="External"/><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catalog.registrar.ucla.edu/course/2024/LIFESCI7L" TargetMode="External"/><Relationship Id="rId5" Type="http://schemas.openxmlformats.org/officeDocument/2006/relationships/hyperlink" Target="https://catalog.registrar.ucla.edu/course/2024/LIFESCI7C" TargetMode="External"/><Relationship Id="rId4" Type="http://schemas.openxmlformats.org/officeDocument/2006/relationships/hyperlink" Target="https://catalog.registrar.ucla.edu/course/2024/LIFESCI7B"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catalog.registrar.ucla.edu/course/2022/MATH32A" TargetMode="External"/><Relationship Id="rId3" Type="http://schemas.openxmlformats.org/officeDocument/2006/relationships/hyperlink" Target="https://catalog.registrar.ucla.edu/course/2024/LIFESCI30A" TargetMode="External"/><Relationship Id="rId7" Type="http://schemas.openxmlformats.org/officeDocument/2006/relationships/hyperlink" Target="https://catalog.registrar.ucla.edu/course/2022/math31b"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catalog.registrar.ucla.edu/course/2024/MATH31A" TargetMode="External"/><Relationship Id="rId5" Type="http://schemas.openxmlformats.org/officeDocument/2006/relationships/hyperlink" Target="https://ww3.math.ucla.edu/courses/" TargetMode="External"/><Relationship Id="rId4" Type="http://schemas.openxmlformats.org/officeDocument/2006/relationships/hyperlink" Target="https://catalog.registrar.ucla.edu/course/2024/LIFESCI30B" TargetMode="Externa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364060" y="2960188"/>
            <a:ext cx="11267400" cy="238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000"/>
              <a:buFont typeface="Arial"/>
              <a:buNone/>
            </a:pPr>
            <a:r>
              <a:rPr lang="en-US" sz="5000" b="1">
                <a:solidFill>
                  <a:schemeClr val="lt1"/>
                </a:solidFill>
                <a:latin typeface="Arial"/>
                <a:ea typeface="Arial"/>
                <a:cs typeface="Arial"/>
                <a:sym typeface="Arial"/>
              </a:rPr>
              <a:t>UCLA New Student Orientation:</a:t>
            </a:r>
            <a:br>
              <a:rPr lang="en-US" sz="5000" b="1">
                <a:solidFill>
                  <a:schemeClr val="lt1"/>
                </a:solidFill>
                <a:latin typeface="Arial"/>
                <a:ea typeface="Arial"/>
                <a:cs typeface="Arial"/>
                <a:sym typeface="Arial"/>
              </a:rPr>
            </a:br>
            <a:r>
              <a:rPr lang="en-US" sz="5000" b="1">
                <a:solidFill>
                  <a:schemeClr val="lt1"/>
                </a:solidFill>
                <a:latin typeface="Arial"/>
                <a:ea typeface="Arial"/>
                <a:cs typeface="Arial"/>
                <a:sym typeface="Arial"/>
              </a:rPr>
              <a:t>Life Science Major Advising</a:t>
            </a:r>
            <a:endParaRPr sz="5000" b="1">
              <a:solidFill>
                <a:schemeClr val="lt1"/>
              </a:solidFill>
              <a:latin typeface="Arial"/>
              <a:ea typeface="Arial"/>
              <a:cs typeface="Arial"/>
              <a:sym typeface="Arial"/>
            </a:endParaRPr>
          </a:p>
        </p:txBody>
      </p:sp>
      <p:sp>
        <p:nvSpPr>
          <p:cNvPr id="129" name="Google Shape;129;p18"/>
          <p:cNvSpPr txBox="1"/>
          <p:nvPr/>
        </p:nvSpPr>
        <p:spPr>
          <a:xfrm>
            <a:off x="364050" y="5347900"/>
            <a:ext cx="89811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en-US" sz="3000" b="1">
                <a:solidFill>
                  <a:srgbClr val="FFC72B"/>
                </a:solidFill>
                <a:latin typeface="Helvetica Neue"/>
                <a:ea typeface="Helvetica Neue"/>
                <a:cs typeface="Helvetica Neue"/>
                <a:sym typeface="Helvetica Neue"/>
              </a:rPr>
              <a:t>Welcome, Bruins! We’re so glad you’re here!</a:t>
            </a:r>
            <a:endParaRPr sz="3300">
              <a:solidFill>
                <a:schemeClr val="lt1"/>
              </a:solidFill>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130" name="Google Shape;130;p18" descr="A black and white sign with white text&#10;&#10;AI-generated content may be incorrect."/>
          <p:cNvPicPr preferRelativeResize="0"/>
          <p:nvPr/>
        </p:nvPicPr>
        <p:blipFill>
          <a:blip r:embed="rId3">
            <a:alphaModFix/>
          </a:blip>
          <a:stretch>
            <a:fillRect/>
          </a:stretch>
        </p:blipFill>
        <p:spPr>
          <a:xfrm>
            <a:off x="7764875" y="269474"/>
            <a:ext cx="4183499" cy="1194477"/>
          </a:xfrm>
          <a:prstGeom prst="rect">
            <a:avLst/>
          </a:prstGeom>
          <a:noFill/>
          <a:ln>
            <a:noFill/>
          </a:ln>
        </p:spPr>
      </p:pic>
      <p:sp>
        <p:nvSpPr>
          <p:cNvPr id="131" name="Google Shape;131;p18"/>
          <p:cNvSpPr txBox="1"/>
          <p:nvPr/>
        </p:nvSpPr>
        <p:spPr>
          <a:xfrm>
            <a:off x="364051" y="269476"/>
            <a:ext cx="1782900" cy="1782900"/>
          </a:xfrm>
          <a:prstGeom prst="rect">
            <a:avLst/>
          </a:prstGeom>
          <a:noFill/>
          <a:ln>
            <a:noFill/>
          </a:ln>
        </p:spPr>
        <p:txBody>
          <a:bodyPr spcFirstLastPara="1" wrap="square" lIns="54350" tIns="54350" rIns="54350" bIns="54350" anchor="ctr" anchorCtr="0">
            <a:noAutofit/>
          </a:bodyPr>
          <a:lstStyle/>
          <a:p>
            <a:pPr marL="0" lvl="0" indent="0" algn="l" rtl="0">
              <a:spcBef>
                <a:spcPts val="0"/>
              </a:spcBef>
              <a:spcAft>
                <a:spcPts val="0"/>
              </a:spcAft>
              <a:buNone/>
            </a:pPr>
            <a:r>
              <a:rPr lang="en-US" sz="713">
                <a:latin typeface="Times New Roman"/>
                <a:ea typeface="Times New Roman"/>
                <a:cs typeface="Times New Roman"/>
                <a:sym typeface="Times New Roman"/>
              </a:rPr>
              <a:t> </a:t>
            </a:r>
            <a:r>
              <a:rPr lang="en-US" sz="654"/>
              <a:t> </a:t>
            </a:r>
            <a:endParaRPr sz="832"/>
          </a:p>
        </p:txBody>
      </p:sp>
      <p:pic>
        <p:nvPicPr>
          <p:cNvPr id="132" name="Google Shape;132;p18" descr="A group of Life Sciences students posing for a photo outdoors.&#10;"/>
          <p:cNvPicPr preferRelativeResize="0"/>
          <p:nvPr/>
        </p:nvPicPr>
        <p:blipFill rotWithShape="1">
          <a:blip r:embed="rId4">
            <a:alphaModFix/>
          </a:blip>
          <a:srcRect l="23534" t="25595" r="19248" b="16731"/>
          <a:stretch/>
        </p:blipFill>
        <p:spPr>
          <a:xfrm>
            <a:off x="4843941" y="1580623"/>
            <a:ext cx="3026400" cy="2031600"/>
          </a:xfrm>
          <a:prstGeom prst="roundRect">
            <a:avLst>
              <a:gd name="adj" fmla="val 16667"/>
            </a:avLst>
          </a:prstGeom>
          <a:noFill/>
          <a:ln>
            <a:noFill/>
          </a:ln>
        </p:spPr>
      </p:pic>
      <p:pic>
        <p:nvPicPr>
          <p:cNvPr id="133" name="Google Shape;133;p18" descr="In a science laboratory setting, a student in a white lab coat carefully examines a specimen slide while wearing protective gloves. Dean Johnson in a blue lab coat stands beside them, providing guidance and supervision. The image captures a hands-on learning moment.&#10;"/>
          <p:cNvPicPr preferRelativeResize="0"/>
          <p:nvPr/>
        </p:nvPicPr>
        <p:blipFill rotWithShape="1">
          <a:blip r:embed="rId5">
            <a:alphaModFix/>
          </a:blip>
          <a:srcRect/>
          <a:stretch/>
        </p:blipFill>
        <p:spPr>
          <a:xfrm>
            <a:off x="395175" y="1580625"/>
            <a:ext cx="4320600" cy="2031600"/>
          </a:xfrm>
          <a:prstGeom prst="roundRect">
            <a:avLst>
              <a:gd name="adj" fmla="val 16667"/>
            </a:avLst>
          </a:prstGeom>
          <a:noFill/>
          <a:ln>
            <a:noFill/>
          </a:ln>
        </p:spPr>
      </p:pic>
      <p:pic>
        <p:nvPicPr>
          <p:cNvPr id="134" name="Google Shape;134;p18" descr="A diverse group of UCLA Life Sciences graduates from the Class of 2025 pose together outdoors on campus, wearing traditional black graduation gowns with blue and gold stoles."/>
          <p:cNvPicPr preferRelativeResize="0"/>
          <p:nvPr/>
        </p:nvPicPr>
        <p:blipFill rotWithShape="1">
          <a:blip r:embed="rId6">
            <a:alphaModFix/>
          </a:blip>
          <a:srcRect/>
          <a:stretch/>
        </p:blipFill>
        <p:spPr>
          <a:xfrm>
            <a:off x="7974527" y="1561650"/>
            <a:ext cx="3822300" cy="2031600"/>
          </a:xfrm>
          <a:prstGeom prst="roundRect">
            <a:avLst>
              <a:gd name="adj" fmla="val 16667"/>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Calculus Diagnostic Test</a:t>
            </a:r>
            <a:endParaRPr sz="4000">
              <a:solidFill>
                <a:srgbClr val="005587"/>
              </a:solidFill>
              <a:latin typeface="Arial"/>
              <a:ea typeface="Arial"/>
              <a:cs typeface="Arial"/>
              <a:sym typeface="Arial"/>
            </a:endParaRPr>
          </a:p>
        </p:txBody>
      </p:sp>
      <p:sp>
        <p:nvSpPr>
          <p:cNvPr id="210" name="Google Shape;210;p27"/>
          <p:cNvSpPr txBox="1">
            <a:spLocks noGrp="1"/>
          </p:cNvSpPr>
          <p:nvPr>
            <p:ph type="body" idx="1"/>
          </p:nvPr>
        </p:nvSpPr>
        <p:spPr>
          <a:xfrm>
            <a:off x="838200" y="1406001"/>
            <a:ext cx="10986000" cy="4601700"/>
          </a:xfrm>
          <a:prstGeom prst="rect">
            <a:avLst/>
          </a:prstGeom>
          <a:noFill/>
          <a:ln>
            <a:noFill/>
          </a:ln>
        </p:spPr>
        <p:txBody>
          <a:bodyPr spcFirstLastPara="1" wrap="square" lIns="91425" tIns="45700" rIns="91425" bIns="45700" anchor="t" anchorCtr="0">
            <a:noAutofit/>
          </a:bodyPr>
          <a:lstStyle/>
          <a:p>
            <a:pPr marL="457200" lvl="0" indent="-381000" algn="l" rtl="0">
              <a:lnSpc>
                <a:spcPct val="150000"/>
              </a:lnSpc>
              <a:spcBef>
                <a:spcPts val="1000"/>
              </a:spcBef>
              <a:spcAft>
                <a:spcPts val="0"/>
              </a:spcAft>
              <a:buSzPts val="2400"/>
              <a:buChar char="●"/>
            </a:pPr>
            <a:r>
              <a:rPr lang="en-US" sz="2400" u="sng">
                <a:solidFill>
                  <a:schemeClr val="hlink"/>
                </a:solidFill>
                <a:latin typeface="Arial"/>
                <a:ea typeface="Arial"/>
                <a:cs typeface="Arial"/>
                <a:sym typeface="Arial"/>
                <a:hlinkClick r:id="rId3"/>
              </a:rPr>
              <a:t>UCLA offers a math diagnostic test</a:t>
            </a:r>
            <a:r>
              <a:rPr lang="en-US" sz="2400">
                <a:latin typeface="Arial"/>
                <a:ea typeface="Arial"/>
                <a:cs typeface="Arial"/>
                <a:sym typeface="Arial"/>
              </a:rPr>
              <a:t> which is required to enroll in the Math 3A/3B/3C or Math 31A/31B/32A series.</a:t>
            </a:r>
            <a:endParaRPr sz="2400">
              <a:latin typeface="Arial"/>
              <a:ea typeface="Arial"/>
              <a:cs typeface="Arial"/>
              <a:sym typeface="Arial"/>
            </a:endParaRPr>
          </a:p>
          <a:p>
            <a:pPr marL="914400" lvl="1" indent="-381000" algn="l" rtl="0">
              <a:lnSpc>
                <a:spcPct val="150000"/>
              </a:lnSpc>
              <a:spcBef>
                <a:spcPts val="500"/>
              </a:spcBef>
              <a:spcAft>
                <a:spcPts val="0"/>
              </a:spcAft>
              <a:buSzPts val="2400"/>
              <a:buFont typeface="Arial"/>
              <a:buChar char="○"/>
            </a:pPr>
            <a:r>
              <a:rPr lang="en-US">
                <a:latin typeface="Arial"/>
                <a:ea typeface="Arial"/>
                <a:cs typeface="Arial"/>
                <a:sym typeface="Arial"/>
              </a:rPr>
              <a:t>80% or above = placed in MATH 3A or MATH 31A</a:t>
            </a:r>
            <a:endParaRPr>
              <a:latin typeface="Arial"/>
              <a:ea typeface="Arial"/>
              <a:cs typeface="Arial"/>
              <a:sym typeface="Arial"/>
            </a:endParaRPr>
          </a:p>
          <a:p>
            <a:pPr marL="914400" lvl="1" indent="-342900" algn="l" rtl="0">
              <a:lnSpc>
                <a:spcPct val="150000"/>
              </a:lnSpc>
              <a:spcBef>
                <a:spcPts val="500"/>
              </a:spcBef>
              <a:spcAft>
                <a:spcPts val="0"/>
              </a:spcAft>
              <a:buSzPts val="1800"/>
              <a:buFont typeface="Arial"/>
              <a:buChar char="○"/>
            </a:pPr>
            <a:r>
              <a:rPr lang="en-US">
                <a:latin typeface="Arial"/>
                <a:ea typeface="Arial"/>
                <a:cs typeface="Arial"/>
                <a:sym typeface="Arial"/>
              </a:rPr>
              <a:t>60-80% required to enroll in MATH 31AL</a:t>
            </a:r>
            <a:endParaRPr>
              <a:latin typeface="Arial"/>
              <a:ea typeface="Arial"/>
              <a:cs typeface="Arial"/>
              <a:sym typeface="Arial"/>
            </a:endParaRPr>
          </a:p>
          <a:p>
            <a:pPr marL="914400" lvl="1" indent="-342900" algn="l" rtl="0">
              <a:lnSpc>
                <a:spcPct val="150000"/>
              </a:lnSpc>
              <a:spcBef>
                <a:spcPts val="500"/>
              </a:spcBef>
              <a:spcAft>
                <a:spcPts val="0"/>
              </a:spcAft>
              <a:buSzPts val="1800"/>
              <a:buFont typeface="Arial"/>
              <a:buChar char="○"/>
            </a:pPr>
            <a:r>
              <a:rPr lang="en-US">
                <a:latin typeface="Arial"/>
                <a:ea typeface="Arial"/>
                <a:cs typeface="Arial"/>
                <a:sym typeface="Arial"/>
              </a:rPr>
              <a:t>30-60% required to enroll in MATH 1 before taking series</a:t>
            </a:r>
            <a:endParaRPr>
              <a:latin typeface="Arial"/>
              <a:ea typeface="Arial"/>
              <a:cs typeface="Arial"/>
              <a:sym typeface="Arial"/>
            </a:endParaRPr>
          </a:p>
          <a:p>
            <a:pPr marL="457200" lvl="0" indent="-381000" algn="l" rtl="0">
              <a:lnSpc>
                <a:spcPct val="150000"/>
              </a:lnSpc>
              <a:spcBef>
                <a:spcPts val="1000"/>
              </a:spcBef>
              <a:spcAft>
                <a:spcPts val="0"/>
              </a:spcAft>
              <a:buSzPts val="2400"/>
              <a:buChar char="●"/>
            </a:pPr>
            <a:r>
              <a:rPr lang="en-US" sz="2400">
                <a:latin typeface="Arial"/>
                <a:ea typeface="Arial"/>
                <a:cs typeface="Arial"/>
                <a:sym typeface="Arial"/>
              </a:rPr>
              <a:t>Students may have AP/IB credit that can be counted toward these series- information on next slide. </a:t>
            </a:r>
            <a:endParaRPr sz="2400">
              <a:latin typeface="Arial"/>
              <a:ea typeface="Arial"/>
              <a:cs typeface="Arial"/>
              <a:sym typeface="Arial"/>
            </a:endParaRPr>
          </a:p>
        </p:txBody>
      </p:sp>
      <p:sp>
        <p:nvSpPr>
          <p:cNvPr id="211" name="Google Shape;211;p27"/>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2" name="Google Shape;212;p27"/>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pic>
        <p:nvPicPr>
          <p:cNvPr id="213" name="Google Shape;213;p27" descr="A black and white sign with white text&#10;&#10;AI-generated content may be incorrect."/>
          <p:cNvPicPr preferRelativeResize="0"/>
          <p:nvPr/>
        </p:nvPicPr>
        <p:blipFill>
          <a:blip r:embed="rId4">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8"/>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Chemistry Series Options</a:t>
            </a:r>
            <a:r>
              <a:rPr lang="en-US" sz="4000" b="1">
                <a:solidFill>
                  <a:schemeClr val="accent1"/>
                </a:solidFill>
                <a:latin typeface="Arial"/>
                <a:ea typeface="Arial"/>
                <a:cs typeface="Arial"/>
                <a:sym typeface="Arial"/>
              </a:rPr>
              <a:t> </a:t>
            </a:r>
            <a:endParaRPr sz="4000">
              <a:latin typeface="Arial"/>
              <a:ea typeface="Arial"/>
              <a:cs typeface="Arial"/>
              <a:sym typeface="Arial"/>
            </a:endParaRPr>
          </a:p>
        </p:txBody>
      </p:sp>
      <p:sp>
        <p:nvSpPr>
          <p:cNvPr id="219" name="Google Shape;219;p28"/>
          <p:cNvSpPr txBox="1">
            <a:spLocks noGrp="1"/>
          </p:cNvSpPr>
          <p:nvPr>
            <p:ph type="body" idx="1"/>
          </p:nvPr>
        </p:nvSpPr>
        <p:spPr>
          <a:xfrm>
            <a:off x="838200" y="1406001"/>
            <a:ext cx="10986000" cy="4601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b="1" u="sng">
                <a:latin typeface="Arial"/>
                <a:ea typeface="Arial"/>
                <a:cs typeface="Arial"/>
                <a:sym typeface="Arial"/>
              </a:rPr>
              <a:t>Choose 1</a:t>
            </a:r>
            <a:r>
              <a:rPr lang="en-US" b="1">
                <a:latin typeface="Arial"/>
                <a:ea typeface="Arial"/>
                <a:cs typeface="Arial"/>
                <a:sym typeface="Arial"/>
              </a:rPr>
              <a:t> Chemistry series:</a:t>
            </a:r>
            <a:endParaRPr b="1">
              <a:latin typeface="Arial"/>
              <a:ea typeface="Arial"/>
              <a:cs typeface="Arial"/>
              <a:sym typeface="Arial"/>
            </a:endParaRPr>
          </a:p>
          <a:p>
            <a:pPr marL="457200" lvl="0" indent="-406400" algn="l" rtl="0">
              <a:lnSpc>
                <a:spcPct val="115000"/>
              </a:lnSpc>
              <a:spcBef>
                <a:spcPts val="1000"/>
              </a:spcBef>
              <a:spcAft>
                <a:spcPts val="0"/>
              </a:spcAft>
              <a:buSzPts val="2800"/>
              <a:buChar char="●"/>
            </a:pPr>
            <a:r>
              <a:rPr lang="en-US">
                <a:latin typeface="Arial"/>
                <a:ea typeface="Arial"/>
                <a:cs typeface="Arial"/>
                <a:sym typeface="Arial"/>
              </a:rPr>
              <a:t>Life Science Series: </a:t>
            </a:r>
            <a:r>
              <a:rPr lang="en-US"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CHEM 14A</a:t>
            </a:r>
            <a:r>
              <a:rPr lang="en-US">
                <a:latin typeface="Arial"/>
                <a:ea typeface="Arial"/>
                <a:cs typeface="Arial"/>
                <a:sym typeface="Arial"/>
              </a:rPr>
              <a:t> (or </a:t>
            </a:r>
            <a:r>
              <a:rPr lang="en-US"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CHEM 14AE</a:t>
            </a:r>
            <a:r>
              <a:rPr lang="en-US">
                <a:latin typeface="Arial"/>
                <a:ea typeface="Arial"/>
                <a:cs typeface="Arial"/>
                <a:sym typeface="Arial"/>
              </a:rPr>
              <a:t>), </a:t>
            </a:r>
            <a:r>
              <a:rPr lang="en-US"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CHEM 14B</a:t>
            </a:r>
            <a:r>
              <a:rPr lang="en-US">
                <a:latin typeface="Arial"/>
                <a:ea typeface="Arial"/>
                <a:cs typeface="Arial"/>
                <a:sym typeface="Arial"/>
              </a:rPr>
              <a:t> (or </a:t>
            </a:r>
            <a:r>
              <a:rPr lang="en-US" u="sng">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CHEM 14BE</a:t>
            </a:r>
            <a:r>
              <a:rPr lang="en-US">
                <a:latin typeface="Arial"/>
                <a:ea typeface="Arial"/>
                <a:cs typeface="Arial"/>
                <a:sym typeface="Arial"/>
              </a:rPr>
              <a:t>), </a:t>
            </a:r>
            <a:r>
              <a:rPr lang="en-US" u="sng">
                <a:solidFill>
                  <a:srgbClr val="1155CC"/>
                </a:solidFill>
                <a:latin typeface="Arial"/>
                <a:ea typeface="Arial"/>
                <a:cs typeface="Arial"/>
                <a:sym typeface="Arial"/>
                <a:hlinkClick r:id="rId7">
                  <a:extLst>
                    <a:ext uri="{A12FA001-AC4F-418D-AE19-62706E023703}">
                      <ahyp:hlinkClr xmlns:ahyp="http://schemas.microsoft.com/office/drawing/2018/hyperlinkcolor" val="tx"/>
                    </a:ext>
                  </a:extLst>
                </a:hlinkClick>
              </a:rPr>
              <a:t>CHEM 14BL</a:t>
            </a:r>
            <a:r>
              <a:rPr lang="en-US">
                <a:latin typeface="Arial"/>
                <a:ea typeface="Arial"/>
                <a:cs typeface="Arial"/>
                <a:sym typeface="Arial"/>
              </a:rPr>
              <a:t>*, </a:t>
            </a:r>
            <a:r>
              <a:rPr lang="en-US" u="sng">
                <a:solidFill>
                  <a:srgbClr val="1155CC"/>
                </a:solidFill>
                <a:latin typeface="Arial"/>
                <a:ea typeface="Arial"/>
                <a:cs typeface="Arial"/>
                <a:sym typeface="Arial"/>
                <a:hlinkClick r:id="rId8">
                  <a:extLst>
                    <a:ext uri="{A12FA001-AC4F-418D-AE19-62706E023703}">
                      <ahyp:hlinkClr xmlns:ahyp="http://schemas.microsoft.com/office/drawing/2018/hyperlinkcolor" val="tx"/>
                    </a:ext>
                  </a:extLst>
                </a:hlinkClick>
              </a:rPr>
              <a:t>CHEM 14C</a:t>
            </a:r>
            <a:r>
              <a:rPr lang="en-US">
                <a:latin typeface="Arial"/>
                <a:ea typeface="Arial"/>
                <a:cs typeface="Arial"/>
                <a:sym typeface="Arial"/>
              </a:rPr>
              <a:t>, </a:t>
            </a:r>
            <a:r>
              <a:rPr lang="en-US" u="sng">
                <a:solidFill>
                  <a:srgbClr val="1155CC"/>
                </a:solidFill>
                <a:latin typeface="Arial"/>
                <a:ea typeface="Arial"/>
                <a:cs typeface="Arial"/>
                <a:sym typeface="Arial"/>
                <a:hlinkClick r:id="rId9">
                  <a:extLst>
                    <a:ext uri="{A12FA001-AC4F-418D-AE19-62706E023703}">
                      <ahyp:hlinkClr xmlns:ahyp="http://schemas.microsoft.com/office/drawing/2018/hyperlinkcolor" val="tx"/>
                    </a:ext>
                  </a:extLst>
                </a:hlinkClick>
              </a:rPr>
              <a:t>CHEM 14D</a:t>
            </a:r>
            <a:endParaRPr u="sng">
              <a:solidFill>
                <a:srgbClr val="1155CC"/>
              </a:solidFill>
              <a:latin typeface="Arial"/>
              <a:ea typeface="Arial"/>
              <a:cs typeface="Arial"/>
              <a:sym typeface="Arial"/>
            </a:endParaRPr>
          </a:p>
          <a:p>
            <a:pPr marL="457200" lvl="0" indent="-406400" algn="l" rtl="0">
              <a:lnSpc>
                <a:spcPct val="115000"/>
              </a:lnSpc>
              <a:spcBef>
                <a:spcPts val="1000"/>
              </a:spcBef>
              <a:spcAft>
                <a:spcPts val="0"/>
              </a:spcAft>
              <a:buSzPts val="2800"/>
              <a:buChar char="●"/>
            </a:pPr>
            <a:r>
              <a:rPr lang="en-US">
                <a:latin typeface="Arial"/>
                <a:ea typeface="Arial"/>
                <a:cs typeface="Arial"/>
                <a:sym typeface="Arial"/>
              </a:rPr>
              <a:t>Physical Science Series: </a:t>
            </a:r>
            <a:r>
              <a:rPr lang="en-US" u="sng">
                <a:solidFill>
                  <a:srgbClr val="1155CC"/>
                </a:solidFill>
                <a:latin typeface="Arial"/>
                <a:ea typeface="Arial"/>
                <a:cs typeface="Arial"/>
                <a:sym typeface="Arial"/>
                <a:hlinkClick r:id="rId10">
                  <a:extLst>
                    <a:ext uri="{A12FA001-AC4F-418D-AE19-62706E023703}">
                      <ahyp:hlinkClr xmlns:ahyp="http://schemas.microsoft.com/office/drawing/2018/hyperlinkcolor" val="tx"/>
                    </a:ext>
                  </a:extLst>
                </a:hlinkClick>
              </a:rPr>
              <a:t>CHEM 20A</a:t>
            </a:r>
            <a:r>
              <a:rPr lang="en-US">
                <a:latin typeface="Arial"/>
                <a:ea typeface="Arial"/>
                <a:cs typeface="Arial"/>
                <a:sym typeface="Arial"/>
              </a:rPr>
              <a:t>, </a:t>
            </a:r>
            <a:r>
              <a:rPr lang="en-US" u="sng">
                <a:solidFill>
                  <a:srgbClr val="1155CC"/>
                </a:solidFill>
                <a:latin typeface="Arial"/>
                <a:ea typeface="Arial"/>
                <a:cs typeface="Arial"/>
                <a:sym typeface="Arial"/>
                <a:hlinkClick r:id="rId11">
                  <a:extLst>
                    <a:ext uri="{A12FA001-AC4F-418D-AE19-62706E023703}">
                      <ahyp:hlinkClr xmlns:ahyp="http://schemas.microsoft.com/office/drawing/2018/hyperlinkcolor" val="tx"/>
                    </a:ext>
                  </a:extLst>
                </a:hlinkClick>
              </a:rPr>
              <a:t>CHEM 20B</a:t>
            </a:r>
            <a:r>
              <a:rPr lang="en-US">
                <a:latin typeface="Arial"/>
                <a:ea typeface="Arial"/>
                <a:cs typeface="Arial"/>
                <a:sym typeface="Arial"/>
              </a:rPr>
              <a:t>, </a:t>
            </a:r>
            <a:r>
              <a:rPr lang="en-US" u="sng">
                <a:solidFill>
                  <a:srgbClr val="1155CC"/>
                </a:solidFill>
                <a:latin typeface="Arial"/>
                <a:ea typeface="Arial"/>
                <a:cs typeface="Arial"/>
                <a:sym typeface="Arial"/>
                <a:hlinkClick r:id="rId12">
                  <a:extLst>
                    <a:ext uri="{A12FA001-AC4F-418D-AE19-62706E023703}">
                      <ahyp:hlinkClr xmlns:ahyp="http://schemas.microsoft.com/office/drawing/2018/hyperlinkcolor" val="tx"/>
                    </a:ext>
                  </a:extLst>
                </a:hlinkClick>
              </a:rPr>
              <a:t>CHEM 20L</a:t>
            </a:r>
            <a:r>
              <a:rPr lang="en-US">
                <a:latin typeface="Arial"/>
                <a:ea typeface="Arial"/>
                <a:cs typeface="Arial"/>
                <a:sym typeface="Arial"/>
              </a:rPr>
              <a:t>, </a:t>
            </a:r>
            <a:r>
              <a:rPr lang="en-US" u="sng">
                <a:solidFill>
                  <a:srgbClr val="1155CC"/>
                </a:solidFill>
                <a:latin typeface="Arial"/>
                <a:ea typeface="Arial"/>
                <a:cs typeface="Arial"/>
                <a:sym typeface="Arial"/>
                <a:hlinkClick r:id="rId13">
                  <a:extLst>
                    <a:ext uri="{A12FA001-AC4F-418D-AE19-62706E023703}">
                      <ahyp:hlinkClr xmlns:ahyp="http://schemas.microsoft.com/office/drawing/2018/hyperlinkcolor" val="tx"/>
                    </a:ext>
                  </a:extLst>
                </a:hlinkClick>
              </a:rPr>
              <a:t>CHEM 30A,</a:t>
            </a:r>
            <a:r>
              <a:rPr lang="en-US">
                <a:latin typeface="Arial"/>
                <a:ea typeface="Arial"/>
                <a:cs typeface="Arial"/>
                <a:sym typeface="Arial"/>
              </a:rPr>
              <a:t> </a:t>
            </a:r>
            <a:r>
              <a:rPr lang="en-US" u="sng">
                <a:solidFill>
                  <a:srgbClr val="1155CC"/>
                </a:solidFill>
                <a:latin typeface="Arial"/>
                <a:ea typeface="Arial"/>
                <a:cs typeface="Arial"/>
                <a:sym typeface="Arial"/>
                <a:hlinkClick r:id="rId14">
                  <a:extLst>
                    <a:ext uri="{A12FA001-AC4F-418D-AE19-62706E023703}">
                      <ahyp:hlinkClr xmlns:ahyp="http://schemas.microsoft.com/office/drawing/2018/hyperlinkcolor" val="tx"/>
                    </a:ext>
                  </a:extLst>
                </a:hlinkClick>
              </a:rPr>
              <a:t>CHEM 30AL</a:t>
            </a:r>
            <a:r>
              <a:rPr lang="en-US">
                <a:latin typeface="Arial"/>
                <a:ea typeface="Arial"/>
                <a:cs typeface="Arial"/>
                <a:sym typeface="Arial"/>
              </a:rPr>
              <a:t>, </a:t>
            </a:r>
            <a:r>
              <a:rPr lang="en-US" u="sng">
                <a:solidFill>
                  <a:srgbClr val="1155CC"/>
                </a:solidFill>
                <a:latin typeface="Arial"/>
                <a:ea typeface="Arial"/>
                <a:cs typeface="Arial"/>
                <a:sym typeface="Arial"/>
                <a:hlinkClick r:id="rId15">
                  <a:extLst>
                    <a:ext uri="{A12FA001-AC4F-418D-AE19-62706E023703}">
                      <ahyp:hlinkClr xmlns:ahyp="http://schemas.microsoft.com/office/drawing/2018/hyperlinkcolor" val="tx"/>
                    </a:ext>
                  </a:extLst>
                </a:hlinkClick>
              </a:rPr>
              <a:t>CHEM 30B</a:t>
            </a:r>
            <a:endParaRPr>
              <a:latin typeface="Arial"/>
              <a:ea typeface="Arial"/>
              <a:cs typeface="Arial"/>
              <a:sym typeface="Arial"/>
            </a:endParaRPr>
          </a:p>
          <a:p>
            <a:pPr marL="0" lvl="0" indent="0" algn="l" rtl="0">
              <a:lnSpc>
                <a:spcPct val="100000"/>
              </a:lnSpc>
              <a:spcBef>
                <a:spcPts val="1000"/>
              </a:spcBef>
              <a:spcAft>
                <a:spcPts val="0"/>
              </a:spcAft>
              <a:buNone/>
            </a:pPr>
            <a:r>
              <a:rPr lang="en-US" sz="2400" b="1">
                <a:latin typeface="Arial"/>
                <a:ea typeface="Arial"/>
                <a:cs typeface="Arial"/>
                <a:sym typeface="Arial"/>
              </a:rPr>
              <a:t>*CHEM 14BL is NOT required for Comp. Bio.</a:t>
            </a:r>
            <a:r>
              <a:rPr lang="en-US" sz="2400">
                <a:latin typeface="Arial"/>
                <a:ea typeface="Arial"/>
                <a:cs typeface="Arial"/>
                <a:sym typeface="Arial"/>
              </a:rPr>
              <a:t> Enrollment restrictions apply.</a:t>
            </a:r>
            <a:endParaRPr sz="2400">
              <a:latin typeface="Arial"/>
              <a:ea typeface="Arial"/>
              <a:cs typeface="Arial"/>
              <a:sym typeface="Arial"/>
            </a:endParaRPr>
          </a:p>
          <a:p>
            <a:pPr marL="0" lvl="0" indent="0" algn="l" rtl="0">
              <a:lnSpc>
                <a:spcPct val="100000"/>
              </a:lnSpc>
              <a:spcBef>
                <a:spcPts val="1000"/>
              </a:spcBef>
              <a:spcAft>
                <a:spcPts val="0"/>
              </a:spcAft>
              <a:buNone/>
            </a:pPr>
            <a:r>
              <a:rPr lang="en-US" sz="2400" b="1">
                <a:latin typeface="Arial"/>
                <a:ea typeface="Arial"/>
                <a:cs typeface="Arial"/>
                <a:sym typeface="Arial"/>
              </a:rPr>
              <a:t>**</a:t>
            </a:r>
            <a:r>
              <a:rPr lang="en-US" sz="2400" b="1" u="sng">
                <a:solidFill>
                  <a:srgbClr val="1155CC"/>
                </a:solidFill>
                <a:latin typeface="Arial"/>
                <a:ea typeface="Arial"/>
                <a:cs typeface="Arial"/>
                <a:sym typeface="Arial"/>
                <a:hlinkClick r:id="rId16">
                  <a:extLst>
                    <a:ext uri="{A12FA001-AC4F-418D-AE19-62706E023703}">
                      <ahyp:hlinkClr xmlns:ahyp="http://schemas.microsoft.com/office/drawing/2018/hyperlinkcolor" val="tx"/>
                    </a:ext>
                  </a:extLst>
                </a:hlinkClick>
              </a:rPr>
              <a:t>CHEM 14CL</a:t>
            </a:r>
            <a:r>
              <a:rPr lang="en-US"/>
              <a:t>/</a:t>
            </a:r>
            <a:r>
              <a:rPr lang="en-US" sz="2400" b="1" u="sng">
                <a:solidFill>
                  <a:srgbClr val="1155CC"/>
                </a:solidFill>
                <a:latin typeface="Arial"/>
                <a:ea typeface="Arial"/>
                <a:cs typeface="Arial"/>
                <a:sym typeface="Arial"/>
                <a:hlinkClick r:id="rId17">
                  <a:extLst>
                    <a:ext uri="{A12FA001-AC4F-418D-AE19-62706E023703}">
                      <ahyp:hlinkClr xmlns:ahyp="http://schemas.microsoft.com/office/drawing/2018/hyperlinkcolor" val="tx"/>
                    </a:ext>
                  </a:extLst>
                </a:hlinkClick>
              </a:rPr>
              <a:t>CHEM 30BL</a:t>
            </a:r>
            <a:r>
              <a:rPr lang="en-US" sz="2400">
                <a:latin typeface="Arial"/>
                <a:ea typeface="Arial"/>
                <a:cs typeface="Arial"/>
                <a:sym typeface="Arial"/>
              </a:rPr>
              <a:t> is often </a:t>
            </a:r>
            <a:r>
              <a:rPr lang="en-US" sz="2400" u="sng">
                <a:solidFill>
                  <a:srgbClr val="1155CC"/>
                </a:solidFill>
                <a:latin typeface="Arial"/>
                <a:ea typeface="Arial"/>
                <a:cs typeface="Arial"/>
                <a:sym typeface="Arial"/>
                <a:hlinkClick r:id="rId18">
                  <a:extLst>
                    <a:ext uri="{A12FA001-AC4F-418D-AE19-62706E023703}">
                      <ahyp:hlinkClr xmlns:ahyp="http://schemas.microsoft.com/office/drawing/2018/hyperlinkcolor" val="tx"/>
                    </a:ext>
                  </a:extLst>
                </a:hlinkClick>
              </a:rPr>
              <a:t>required for pre-health professional schools</a:t>
            </a:r>
            <a:r>
              <a:rPr lang="en-US" sz="2400" b="1">
                <a:latin typeface="Arial"/>
                <a:ea typeface="Arial"/>
                <a:cs typeface="Arial"/>
                <a:sym typeface="Arial"/>
              </a:rPr>
              <a:t> </a:t>
            </a:r>
            <a:r>
              <a:rPr lang="en-US" sz="2400">
                <a:latin typeface="Arial"/>
                <a:ea typeface="Arial"/>
                <a:cs typeface="Arial"/>
                <a:sym typeface="Arial"/>
              </a:rPr>
              <a:t>and occasionally graduate schools. Enrollment restrictions apply.</a:t>
            </a:r>
            <a:endParaRPr sz="2400">
              <a:latin typeface="Arial"/>
              <a:ea typeface="Arial"/>
              <a:cs typeface="Arial"/>
              <a:sym typeface="Arial"/>
            </a:endParaRPr>
          </a:p>
        </p:txBody>
      </p:sp>
      <p:sp>
        <p:nvSpPr>
          <p:cNvPr id="220" name="Google Shape;220;p28"/>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1" name="Google Shape;221;p28"/>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pic>
        <p:nvPicPr>
          <p:cNvPr id="222" name="Google Shape;222;p28" descr="A black and white sign with white text&#10;&#10;AI-generated content may be incorrect."/>
          <p:cNvPicPr preferRelativeResize="0"/>
          <p:nvPr/>
        </p:nvPicPr>
        <p:blipFill>
          <a:blip r:embed="rId19">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9"/>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Statistics Course* </a:t>
            </a:r>
            <a:endParaRPr sz="4000">
              <a:solidFill>
                <a:srgbClr val="005587"/>
              </a:solidFill>
              <a:latin typeface="Arial"/>
              <a:ea typeface="Arial"/>
              <a:cs typeface="Arial"/>
              <a:sym typeface="Arial"/>
            </a:endParaRPr>
          </a:p>
        </p:txBody>
      </p:sp>
      <p:sp>
        <p:nvSpPr>
          <p:cNvPr id="228" name="Google Shape;228;p29"/>
          <p:cNvSpPr txBox="1">
            <a:spLocks noGrp="1"/>
          </p:cNvSpPr>
          <p:nvPr>
            <p:ph type="body" idx="1"/>
          </p:nvPr>
        </p:nvSpPr>
        <p:spPr>
          <a:xfrm>
            <a:off x="838200" y="1406001"/>
            <a:ext cx="10986000" cy="4601700"/>
          </a:xfrm>
          <a:prstGeom prst="rect">
            <a:avLst/>
          </a:prstGeom>
          <a:noFill/>
          <a:ln>
            <a:noFill/>
          </a:ln>
        </p:spPr>
        <p:txBody>
          <a:bodyPr spcFirstLastPara="1" wrap="square" lIns="91425" tIns="45700" rIns="91425" bIns="45700" anchor="t" anchorCtr="0">
            <a:noAutofit/>
          </a:bodyPr>
          <a:lstStyle/>
          <a:p>
            <a:pPr marL="457200" lvl="0" indent="-406400" algn="l" rtl="0">
              <a:lnSpc>
                <a:spcPct val="150000"/>
              </a:lnSpc>
              <a:spcBef>
                <a:spcPts val="1000"/>
              </a:spcBef>
              <a:spcAft>
                <a:spcPts val="0"/>
              </a:spcAft>
              <a:buSzPts val="2800"/>
              <a:buFont typeface="Arial"/>
              <a:buChar char="•"/>
            </a:pPr>
            <a:r>
              <a:rPr lang="en-US" b="1">
                <a:latin typeface="Arial"/>
                <a:ea typeface="Arial"/>
                <a:cs typeface="Arial"/>
                <a:sym typeface="Arial"/>
              </a:rPr>
              <a:t>Computational Biology: </a:t>
            </a:r>
            <a:r>
              <a:rPr lang="en-US">
                <a:latin typeface="Arial"/>
                <a:ea typeface="Arial"/>
                <a:cs typeface="Arial"/>
                <a:sym typeface="Arial"/>
              </a:rPr>
              <a:t>STATS 13, LIFESCI 40, or STATS 10</a:t>
            </a:r>
            <a:endParaRPr>
              <a:latin typeface="Arial"/>
              <a:ea typeface="Arial"/>
              <a:cs typeface="Arial"/>
              <a:sym typeface="Arial"/>
            </a:endParaRPr>
          </a:p>
          <a:p>
            <a:pPr marL="457200" lvl="0" indent="-406400" algn="l" rtl="0">
              <a:lnSpc>
                <a:spcPct val="150000"/>
              </a:lnSpc>
              <a:spcBef>
                <a:spcPts val="0"/>
              </a:spcBef>
              <a:spcAft>
                <a:spcPts val="0"/>
              </a:spcAft>
              <a:buSzPts val="2800"/>
              <a:buFont typeface="Arial"/>
              <a:buChar char="•"/>
            </a:pPr>
            <a:r>
              <a:rPr lang="en-US" b="1">
                <a:latin typeface="Arial"/>
                <a:ea typeface="Arial"/>
                <a:cs typeface="Arial"/>
                <a:sym typeface="Arial"/>
              </a:rPr>
              <a:t>EEB Majors:</a:t>
            </a:r>
            <a:r>
              <a:rPr lang="en-US">
                <a:latin typeface="Arial"/>
                <a:ea typeface="Arial"/>
                <a:cs typeface="Arial"/>
                <a:sym typeface="Arial"/>
              </a:rPr>
              <a:t> STATS 13 or LIFESCI 40</a:t>
            </a:r>
            <a:endParaRPr>
              <a:latin typeface="Arial"/>
              <a:ea typeface="Arial"/>
              <a:cs typeface="Arial"/>
              <a:sym typeface="Arial"/>
            </a:endParaRPr>
          </a:p>
          <a:p>
            <a:pPr marL="457200" lvl="0" indent="-406400" algn="l" rtl="0">
              <a:lnSpc>
                <a:spcPct val="150000"/>
              </a:lnSpc>
              <a:spcBef>
                <a:spcPts val="0"/>
              </a:spcBef>
              <a:spcAft>
                <a:spcPts val="0"/>
              </a:spcAft>
              <a:buSzPts val="2800"/>
              <a:buFont typeface="Arial"/>
              <a:buChar char="•"/>
            </a:pPr>
            <a:r>
              <a:rPr lang="en-US" b="1">
                <a:latin typeface="Arial"/>
                <a:ea typeface="Arial"/>
                <a:cs typeface="Arial"/>
                <a:sym typeface="Arial"/>
              </a:rPr>
              <a:t>MIMG Majors: </a:t>
            </a:r>
            <a:r>
              <a:rPr lang="en-US">
                <a:latin typeface="Arial"/>
                <a:ea typeface="Arial"/>
                <a:cs typeface="Arial"/>
                <a:sym typeface="Arial"/>
              </a:rPr>
              <a:t>STATS 13 or LIFESCI 40</a:t>
            </a:r>
            <a:endParaRPr>
              <a:latin typeface="Arial"/>
              <a:ea typeface="Arial"/>
              <a:cs typeface="Arial"/>
              <a:sym typeface="Arial"/>
            </a:endParaRPr>
          </a:p>
          <a:p>
            <a:pPr marL="457200" lvl="0" indent="-406400" algn="l" rtl="0">
              <a:lnSpc>
                <a:spcPct val="150000"/>
              </a:lnSpc>
              <a:spcBef>
                <a:spcPts val="0"/>
              </a:spcBef>
              <a:spcAft>
                <a:spcPts val="0"/>
              </a:spcAft>
              <a:buSzPts val="2800"/>
              <a:buFont typeface="Arial"/>
              <a:buChar char="•"/>
            </a:pPr>
            <a:r>
              <a:rPr lang="en-US" b="1">
                <a:latin typeface="Arial"/>
                <a:ea typeface="Arial"/>
                <a:cs typeface="Arial"/>
                <a:sym typeface="Arial"/>
              </a:rPr>
              <a:t>Neuroscience Majors:</a:t>
            </a:r>
            <a:r>
              <a:rPr lang="en-US">
                <a:latin typeface="Arial"/>
                <a:ea typeface="Arial"/>
                <a:cs typeface="Arial"/>
                <a:sym typeface="Arial"/>
              </a:rPr>
              <a:t> STATS 13, STATS 10 (MATH 31A, 31B, 32A calculus series), or LIFESCI 40 (LIFESCI 30A/B calculus series)</a:t>
            </a:r>
            <a:endParaRPr>
              <a:latin typeface="Arial"/>
              <a:ea typeface="Arial"/>
              <a:cs typeface="Arial"/>
              <a:sym typeface="Arial"/>
            </a:endParaRPr>
          </a:p>
          <a:p>
            <a:pPr marL="0" lvl="0" indent="0" algn="l" rtl="0">
              <a:lnSpc>
                <a:spcPct val="150000"/>
              </a:lnSpc>
              <a:spcBef>
                <a:spcPts val="1000"/>
              </a:spcBef>
              <a:spcAft>
                <a:spcPts val="0"/>
              </a:spcAft>
              <a:buNone/>
            </a:pPr>
            <a:r>
              <a:rPr lang="en-US" b="1">
                <a:latin typeface="Arial"/>
                <a:ea typeface="Arial"/>
                <a:cs typeface="Arial"/>
                <a:sym typeface="Arial"/>
              </a:rPr>
              <a:t>*Statistics is NOT required for MCDB or Phy Sci majors.</a:t>
            </a:r>
            <a:endParaRPr b="1">
              <a:latin typeface="Arial"/>
              <a:ea typeface="Arial"/>
              <a:cs typeface="Arial"/>
              <a:sym typeface="Arial"/>
            </a:endParaRPr>
          </a:p>
        </p:txBody>
      </p:sp>
      <p:sp>
        <p:nvSpPr>
          <p:cNvPr id="229" name="Google Shape;229;p29"/>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0" name="Google Shape;230;p29"/>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pic>
        <p:nvPicPr>
          <p:cNvPr id="231" name="Google Shape;231;p29"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0"/>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Physics Series </a:t>
            </a:r>
            <a:endParaRPr sz="4000">
              <a:solidFill>
                <a:srgbClr val="005587"/>
              </a:solidFill>
              <a:latin typeface="Arial"/>
              <a:ea typeface="Arial"/>
              <a:cs typeface="Arial"/>
              <a:sym typeface="Arial"/>
            </a:endParaRPr>
          </a:p>
        </p:txBody>
      </p:sp>
      <p:sp>
        <p:nvSpPr>
          <p:cNvPr id="237" name="Google Shape;237;p30"/>
          <p:cNvSpPr txBox="1">
            <a:spLocks noGrp="1"/>
          </p:cNvSpPr>
          <p:nvPr>
            <p:ph type="body" idx="1"/>
          </p:nvPr>
        </p:nvSpPr>
        <p:spPr>
          <a:xfrm>
            <a:off x="540175" y="1406000"/>
            <a:ext cx="11283900" cy="4601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sz="3000" b="1" u="sng">
                <a:latin typeface="Arial"/>
                <a:ea typeface="Arial"/>
                <a:cs typeface="Arial"/>
                <a:sym typeface="Arial"/>
              </a:rPr>
              <a:t>Choose 1</a:t>
            </a:r>
            <a:r>
              <a:rPr lang="en-US" sz="3000" b="1">
                <a:latin typeface="Arial"/>
                <a:ea typeface="Arial"/>
                <a:cs typeface="Arial"/>
                <a:sym typeface="Arial"/>
              </a:rPr>
              <a:t> Physics series:</a:t>
            </a:r>
            <a:endParaRPr sz="3000" b="1">
              <a:latin typeface="Arial"/>
              <a:ea typeface="Arial"/>
              <a:cs typeface="Arial"/>
              <a:sym typeface="Arial"/>
            </a:endParaRPr>
          </a:p>
          <a:p>
            <a:pPr marL="457200" lvl="0" indent="-419100" algn="l" rtl="0">
              <a:lnSpc>
                <a:spcPct val="115000"/>
              </a:lnSpc>
              <a:spcBef>
                <a:spcPts val="1000"/>
              </a:spcBef>
              <a:spcAft>
                <a:spcPts val="0"/>
              </a:spcAft>
              <a:buSzPts val="3000"/>
              <a:buChar char="●"/>
            </a:pPr>
            <a:r>
              <a:rPr lang="en-US" sz="3000">
                <a:latin typeface="Arial"/>
                <a:ea typeface="Arial"/>
                <a:cs typeface="Arial"/>
                <a:sym typeface="Arial"/>
              </a:rPr>
              <a:t>Physics for Life Science Majors: </a:t>
            </a:r>
            <a:r>
              <a:rPr lang="en-US" sz="30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PHYSICS 5A</a:t>
            </a:r>
            <a:r>
              <a:rPr lang="en-US" sz="3000">
                <a:latin typeface="Arial"/>
                <a:ea typeface="Arial"/>
                <a:cs typeface="Arial"/>
                <a:sym typeface="Arial"/>
              </a:rPr>
              <a:t>, </a:t>
            </a:r>
            <a:r>
              <a:rPr lang="en-US" sz="3000"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PHYSICS 5B</a:t>
            </a:r>
            <a:r>
              <a:rPr lang="en-US" sz="3000">
                <a:latin typeface="Arial"/>
                <a:ea typeface="Arial"/>
                <a:cs typeface="Arial"/>
                <a:sym typeface="Arial"/>
              </a:rPr>
              <a:t>, </a:t>
            </a:r>
            <a:r>
              <a:rPr lang="en-US" sz="3000"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PHYSICS 5C</a:t>
            </a:r>
            <a:endParaRPr sz="3000">
              <a:latin typeface="Arial"/>
              <a:ea typeface="Arial"/>
              <a:cs typeface="Arial"/>
              <a:sym typeface="Arial"/>
            </a:endParaRPr>
          </a:p>
          <a:p>
            <a:pPr marL="457200" lvl="0" indent="-419100" algn="l" rtl="0">
              <a:lnSpc>
                <a:spcPct val="115000"/>
              </a:lnSpc>
              <a:spcBef>
                <a:spcPts val="1000"/>
              </a:spcBef>
              <a:spcAft>
                <a:spcPts val="0"/>
              </a:spcAft>
              <a:buSzPts val="3000"/>
              <a:buChar char="●"/>
            </a:pPr>
            <a:r>
              <a:rPr lang="en-US" sz="3000">
                <a:latin typeface="Arial"/>
                <a:ea typeface="Arial"/>
                <a:cs typeface="Arial"/>
                <a:sym typeface="Arial"/>
              </a:rPr>
              <a:t>Physics for Scientists &amp; Engineers: </a:t>
            </a:r>
            <a:r>
              <a:rPr lang="en-US" sz="3000" u="sng">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PHYSICS 1A</a:t>
            </a:r>
            <a:r>
              <a:rPr lang="en-US" sz="3000">
                <a:latin typeface="Arial"/>
                <a:ea typeface="Arial"/>
                <a:cs typeface="Arial"/>
                <a:sym typeface="Arial"/>
              </a:rPr>
              <a:t>, </a:t>
            </a:r>
            <a:r>
              <a:rPr lang="en-US" sz="3000" u="sng">
                <a:solidFill>
                  <a:srgbClr val="1155CC"/>
                </a:solidFill>
                <a:latin typeface="Arial"/>
                <a:ea typeface="Arial"/>
                <a:cs typeface="Arial"/>
                <a:sym typeface="Arial"/>
                <a:hlinkClick r:id="rId7">
                  <a:extLst>
                    <a:ext uri="{A12FA001-AC4F-418D-AE19-62706E023703}">
                      <ahyp:hlinkClr xmlns:ahyp="http://schemas.microsoft.com/office/drawing/2018/hyperlinkcolor" val="tx"/>
                    </a:ext>
                  </a:extLst>
                </a:hlinkClick>
              </a:rPr>
              <a:t>PHYSICS 1B</a:t>
            </a:r>
            <a:r>
              <a:rPr lang="en-US" sz="3000">
                <a:latin typeface="Arial"/>
                <a:ea typeface="Arial"/>
                <a:cs typeface="Arial"/>
                <a:sym typeface="Arial"/>
              </a:rPr>
              <a:t>, </a:t>
            </a:r>
            <a:r>
              <a:rPr lang="en-US" sz="3000" u="sng">
                <a:solidFill>
                  <a:srgbClr val="1155CC"/>
                </a:solidFill>
                <a:latin typeface="Arial"/>
                <a:ea typeface="Arial"/>
                <a:cs typeface="Arial"/>
                <a:sym typeface="Arial"/>
                <a:hlinkClick r:id="rId8">
                  <a:extLst>
                    <a:ext uri="{A12FA001-AC4F-418D-AE19-62706E023703}">
                      <ahyp:hlinkClr xmlns:ahyp="http://schemas.microsoft.com/office/drawing/2018/hyperlinkcolor" val="tx"/>
                    </a:ext>
                  </a:extLst>
                </a:hlinkClick>
              </a:rPr>
              <a:t>PHYSICS 1C</a:t>
            </a:r>
            <a:r>
              <a:rPr lang="en-US" sz="3000">
                <a:latin typeface="Arial"/>
                <a:ea typeface="Arial"/>
                <a:cs typeface="Arial"/>
                <a:sym typeface="Arial"/>
              </a:rPr>
              <a:t>, </a:t>
            </a:r>
            <a:r>
              <a:rPr lang="en-US" sz="3000" u="sng">
                <a:solidFill>
                  <a:srgbClr val="1155CC"/>
                </a:solidFill>
                <a:latin typeface="Arial"/>
                <a:ea typeface="Arial"/>
                <a:cs typeface="Arial"/>
                <a:sym typeface="Arial"/>
                <a:hlinkClick r:id="rId9">
                  <a:extLst>
                    <a:ext uri="{A12FA001-AC4F-418D-AE19-62706E023703}">
                      <ahyp:hlinkClr xmlns:ahyp="http://schemas.microsoft.com/office/drawing/2018/hyperlinkcolor" val="tx"/>
                    </a:ext>
                  </a:extLst>
                </a:hlinkClick>
              </a:rPr>
              <a:t>PHYSICS 4AL</a:t>
            </a:r>
            <a:r>
              <a:rPr lang="en-US" sz="3000">
                <a:latin typeface="Arial"/>
                <a:ea typeface="Arial"/>
                <a:cs typeface="Arial"/>
                <a:sym typeface="Arial"/>
              </a:rPr>
              <a:t>, </a:t>
            </a:r>
            <a:r>
              <a:rPr lang="en-US" sz="3000" u="sng">
                <a:solidFill>
                  <a:srgbClr val="1155CC"/>
                </a:solidFill>
                <a:latin typeface="Arial"/>
                <a:ea typeface="Arial"/>
                <a:cs typeface="Arial"/>
                <a:sym typeface="Arial"/>
                <a:hlinkClick r:id="rId10">
                  <a:extLst>
                    <a:ext uri="{A12FA001-AC4F-418D-AE19-62706E023703}">
                      <ahyp:hlinkClr xmlns:ahyp="http://schemas.microsoft.com/office/drawing/2018/hyperlinkcolor" val="tx"/>
                    </a:ext>
                  </a:extLst>
                </a:hlinkClick>
              </a:rPr>
              <a:t>PHYSICS 4BL</a:t>
            </a:r>
            <a:endParaRPr sz="3000">
              <a:latin typeface="Arial"/>
              <a:ea typeface="Arial"/>
              <a:cs typeface="Arial"/>
              <a:sym typeface="Arial"/>
            </a:endParaRPr>
          </a:p>
          <a:p>
            <a:pPr marL="0" lvl="0" indent="0" algn="l" rtl="0">
              <a:lnSpc>
                <a:spcPct val="100000"/>
              </a:lnSpc>
              <a:spcBef>
                <a:spcPts val="1000"/>
              </a:spcBef>
              <a:spcAft>
                <a:spcPts val="0"/>
              </a:spcAft>
              <a:buNone/>
            </a:pPr>
            <a:r>
              <a:rPr lang="en-US" sz="2600">
                <a:latin typeface="Arial"/>
                <a:ea typeface="Arial"/>
                <a:cs typeface="Arial"/>
                <a:sym typeface="Arial"/>
              </a:rPr>
              <a:t>Requires calculus completion to start series. </a:t>
            </a:r>
            <a:endParaRPr sz="2600">
              <a:latin typeface="Arial"/>
              <a:ea typeface="Arial"/>
              <a:cs typeface="Arial"/>
              <a:sym typeface="Arial"/>
            </a:endParaRPr>
          </a:p>
          <a:p>
            <a:pPr marL="0" lvl="0" indent="0" algn="l" rtl="0">
              <a:lnSpc>
                <a:spcPct val="100000"/>
              </a:lnSpc>
              <a:spcBef>
                <a:spcPts val="1000"/>
              </a:spcBef>
              <a:spcAft>
                <a:spcPts val="0"/>
              </a:spcAft>
              <a:buNone/>
            </a:pPr>
            <a:r>
              <a:rPr lang="en-US" sz="2600" i="1">
                <a:latin typeface="Arial"/>
                <a:ea typeface="Arial"/>
                <a:cs typeface="Arial"/>
                <a:sym typeface="Arial"/>
              </a:rPr>
              <a:t>**</a:t>
            </a:r>
            <a:r>
              <a:rPr lang="en-US" sz="2600" b="1" i="1" u="sng">
                <a:latin typeface="Arial"/>
                <a:ea typeface="Arial"/>
                <a:cs typeface="Arial"/>
                <a:sym typeface="Arial"/>
              </a:rPr>
              <a:t>For non pre-health EEB students only </a:t>
            </a:r>
            <a:r>
              <a:rPr lang="en-US" sz="2600" i="1">
                <a:latin typeface="Arial"/>
                <a:ea typeface="Arial"/>
                <a:cs typeface="Arial"/>
                <a:sym typeface="Arial"/>
              </a:rPr>
              <a:t>: students can take EEB 15: Physics for Biologist to fulfill physics requirements.</a:t>
            </a:r>
            <a:endParaRPr sz="2600" b="1" i="1" u="sng">
              <a:latin typeface="Arial"/>
              <a:ea typeface="Arial"/>
              <a:cs typeface="Arial"/>
              <a:sym typeface="Arial"/>
            </a:endParaRPr>
          </a:p>
        </p:txBody>
      </p:sp>
      <p:sp>
        <p:nvSpPr>
          <p:cNvPr id="238" name="Google Shape;238;p30"/>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9" name="Google Shape;239;p30"/>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pic>
        <p:nvPicPr>
          <p:cNvPr id="240" name="Google Shape;240;p30" descr="A black and white sign with white text&#10;&#10;AI-generated content may be incorrect."/>
          <p:cNvPicPr preferRelativeResize="0"/>
          <p:nvPr/>
        </p:nvPicPr>
        <p:blipFill>
          <a:blip r:embed="rId11">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244"/>
        <p:cNvGrpSpPr/>
        <p:nvPr/>
      </p:nvGrpSpPr>
      <p:grpSpPr>
        <a:xfrm>
          <a:off x="0" y="0"/>
          <a:ext cx="0" cy="0"/>
          <a:chOff x="0" y="0"/>
          <a:chExt cx="0" cy="0"/>
        </a:xfrm>
      </p:grpSpPr>
      <p:sp>
        <p:nvSpPr>
          <p:cNvPr id="245" name="Google Shape;245;p31"/>
          <p:cNvSpPr txBox="1">
            <a:spLocks noGrp="1"/>
          </p:cNvSpPr>
          <p:nvPr>
            <p:ph type="title"/>
          </p:nvPr>
        </p:nvSpPr>
        <p:spPr>
          <a:xfrm>
            <a:off x="838200" y="2263743"/>
            <a:ext cx="10515600" cy="2852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Arial"/>
              <a:buNone/>
            </a:pPr>
            <a:r>
              <a:rPr lang="en-US" sz="5000" b="1">
                <a:solidFill>
                  <a:schemeClr val="lt1"/>
                </a:solidFill>
                <a:latin typeface="Arial"/>
                <a:ea typeface="Arial"/>
                <a:cs typeface="Arial"/>
                <a:sym typeface="Arial"/>
              </a:rPr>
              <a:t>Pre-Health Planning</a:t>
            </a:r>
            <a:endParaRPr sz="5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4000"/>
              <a:buFont typeface="Arial"/>
              <a:buNone/>
            </a:pPr>
            <a:endParaRPr sz="4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4000"/>
              <a:buFont typeface="Arial"/>
              <a:buNone/>
            </a:pPr>
            <a:endParaRPr sz="4000">
              <a:solidFill>
                <a:schemeClr val="lt1"/>
              </a:solidFill>
              <a:latin typeface="Arial"/>
              <a:ea typeface="Arial"/>
              <a:cs typeface="Arial"/>
              <a:sym typeface="Arial"/>
            </a:endParaRPr>
          </a:p>
        </p:txBody>
      </p:sp>
      <p:sp>
        <p:nvSpPr>
          <p:cNvPr id="246" name="Google Shape;246;p31"/>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pic>
        <p:nvPicPr>
          <p:cNvPr id="247" name="Google Shape;247;p31"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2"/>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What is “Pre-Health”?</a:t>
            </a:r>
            <a:endParaRPr sz="4000">
              <a:solidFill>
                <a:srgbClr val="005587"/>
              </a:solidFill>
              <a:latin typeface="Arial"/>
              <a:ea typeface="Arial"/>
              <a:cs typeface="Arial"/>
              <a:sym typeface="Arial"/>
            </a:endParaRPr>
          </a:p>
        </p:txBody>
      </p:sp>
      <p:sp>
        <p:nvSpPr>
          <p:cNvPr id="253" name="Google Shape;253;p32"/>
          <p:cNvSpPr txBox="1">
            <a:spLocks noGrp="1"/>
          </p:cNvSpPr>
          <p:nvPr>
            <p:ph type="body" idx="1"/>
          </p:nvPr>
        </p:nvSpPr>
        <p:spPr>
          <a:xfrm>
            <a:off x="603000" y="1236800"/>
            <a:ext cx="10986000" cy="47706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00000"/>
              </a:lnSpc>
              <a:spcBef>
                <a:spcPts val="1000"/>
              </a:spcBef>
              <a:spcAft>
                <a:spcPts val="0"/>
              </a:spcAft>
              <a:buSzPts val="2800"/>
              <a:buChar char="•"/>
            </a:pPr>
            <a:r>
              <a:rPr lang="en-US" dirty="0">
                <a:latin typeface="Arial"/>
                <a:ea typeface="Arial"/>
                <a:cs typeface="Arial"/>
                <a:sym typeface="Arial"/>
              </a:rPr>
              <a:t>“Pre-Health” is an umbrella term, referring to the pathways that prepare students for careers in healthcare professions (i.e. medicine, nursing, optometry, pharmacy, dental, physical therapy, veterinary fields, etc.). </a:t>
            </a:r>
            <a:endParaRPr dirty="0">
              <a:latin typeface="Arial"/>
              <a:ea typeface="Arial"/>
              <a:cs typeface="Arial"/>
              <a:sym typeface="Arial"/>
            </a:endParaRPr>
          </a:p>
          <a:p>
            <a:pPr marL="457200" lvl="0" indent="-406400" algn="l" rtl="0">
              <a:lnSpc>
                <a:spcPct val="100000"/>
              </a:lnSpc>
              <a:spcBef>
                <a:spcPts val="1000"/>
              </a:spcBef>
              <a:spcAft>
                <a:spcPts val="0"/>
              </a:spcAft>
              <a:buSzPts val="2800"/>
              <a:buChar char="•"/>
            </a:pPr>
            <a:r>
              <a:rPr lang="en-US" dirty="0">
                <a:latin typeface="Arial"/>
                <a:ea typeface="Arial"/>
                <a:cs typeface="Arial"/>
                <a:sym typeface="Arial"/>
              </a:rPr>
              <a:t>UCLA has several </a:t>
            </a:r>
            <a:r>
              <a:rPr lang="en-US"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Pre-Health services</a:t>
            </a:r>
            <a:r>
              <a:rPr lang="en-US" dirty="0">
                <a:latin typeface="Arial"/>
                <a:ea typeface="Arial"/>
                <a:cs typeface="Arial"/>
                <a:sym typeface="Arial"/>
              </a:rPr>
              <a:t> and </a:t>
            </a:r>
            <a:r>
              <a:rPr lang="en-US"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Pre-Health resources</a:t>
            </a:r>
            <a:r>
              <a:rPr lang="en-US" dirty="0">
                <a:latin typeface="Arial"/>
                <a:ea typeface="Arial"/>
                <a:cs typeface="Arial"/>
                <a:sym typeface="Arial"/>
              </a:rPr>
              <a:t> for students. </a:t>
            </a:r>
            <a:endParaRPr dirty="0">
              <a:latin typeface="Arial"/>
              <a:ea typeface="Arial"/>
              <a:cs typeface="Arial"/>
              <a:sym typeface="Arial"/>
            </a:endParaRPr>
          </a:p>
          <a:p>
            <a:pPr marL="457200" marR="0" lvl="0" indent="-406400" algn="l" rtl="0">
              <a:lnSpc>
                <a:spcPct val="115000"/>
              </a:lnSpc>
              <a:spcBef>
                <a:spcPts val="1000"/>
              </a:spcBef>
              <a:spcAft>
                <a:spcPts val="0"/>
              </a:spcAft>
              <a:buSzPts val="2800"/>
              <a:buChar char="•"/>
            </a:pPr>
            <a:r>
              <a:rPr lang="en-US" dirty="0">
                <a:latin typeface="Arial"/>
                <a:ea typeface="Arial"/>
                <a:cs typeface="Arial"/>
                <a:sym typeface="Arial"/>
              </a:rPr>
              <a:t>Pre-Health students MUST consult individual professional schools in addition to UCLA general guidance as professional schools can theoretically change their individual admission requirements at any time. </a:t>
            </a:r>
            <a:endParaRPr sz="1800" dirty="0">
              <a:latin typeface="Arial"/>
              <a:ea typeface="Arial"/>
              <a:cs typeface="Arial"/>
              <a:sym typeface="Arial"/>
            </a:endParaRPr>
          </a:p>
          <a:p>
            <a:pPr marL="0" lvl="0" indent="0" algn="l" rtl="0">
              <a:lnSpc>
                <a:spcPct val="115000"/>
              </a:lnSpc>
              <a:spcBef>
                <a:spcPts val="0"/>
              </a:spcBef>
              <a:spcAft>
                <a:spcPts val="400"/>
              </a:spcAft>
              <a:buNone/>
            </a:pPr>
            <a:endParaRPr sz="1200" dirty="0">
              <a:latin typeface="Arial"/>
              <a:ea typeface="Arial"/>
              <a:cs typeface="Arial"/>
              <a:sym typeface="Arial"/>
            </a:endParaRPr>
          </a:p>
        </p:txBody>
      </p:sp>
      <p:sp>
        <p:nvSpPr>
          <p:cNvPr id="254" name="Google Shape;254;p32"/>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5" name="Google Shape;255;p32"/>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pic>
        <p:nvPicPr>
          <p:cNvPr id="256" name="Google Shape;256;p32" descr="A black and white sign with white text&#10;&#10;AI-generated content may be incorrect."/>
          <p:cNvPicPr preferRelativeResize="0"/>
          <p:nvPr/>
        </p:nvPicPr>
        <p:blipFill>
          <a:blip r:embed="rId4">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3"/>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Pre-Health Requirements</a:t>
            </a:r>
            <a:endParaRPr sz="4000">
              <a:solidFill>
                <a:srgbClr val="005587"/>
              </a:solidFill>
              <a:latin typeface="Arial"/>
              <a:ea typeface="Arial"/>
              <a:cs typeface="Arial"/>
              <a:sym typeface="Arial"/>
            </a:endParaRPr>
          </a:p>
        </p:txBody>
      </p:sp>
      <p:sp>
        <p:nvSpPr>
          <p:cNvPr id="262" name="Google Shape;262;p33"/>
          <p:cNvSpPr txBox="1">
            <a:spLocks noGrp="1"/>
          </p:cNvSpPr>
          <p:nvPr>
            <p:ph type="body" idx="1"/>
          </p:nvPr>
        </p:nvSpPr>
        <p:spPr>
          <a:xfrm>
            <a:off x="603000" y="1312525"/>
            <a:ext cx="10986000" cy="4770600"/>
          </a:xfrm>
          <a:prstGeom prst="rect">
            <a:avLst/>
          </a:prstGeom>
          <a:noFill/>
          <a:ln>
            <a:noFill/>
          </a:ln>
        </p:spPr>
        <p:txBody>
          <a:bodyPr spcFirstLastPara="1" wrap="square" lIns="91425" tIns="45700" rIns="91425" bIns="45700" anchor="t" anchorCtr="0">
            <a:normAutofit fontScale="85000"/>
          </a:bodyPr>
          <a:lstStyle/>
          <a:p>
            <a:pPr marL="914400" marR="0" lvl="1" indent="-379730" algn="l" rtl="0">
              <a:lnSpc>
                <a:spcPct val="115000"/>
              </a:lnSpc>
              <a:spcBef>
                <a:spcPts val="0"/>
              </a:spcBef>
              <a:spcAft>
                <a:spcPts val="0"/>
              </a:spcAft>
              <a:buSzPct val="100000"/>
              <a:buChar char="•"/>
            </a:pPr>
            <a:r>
              <a:rPr lang="en-US" sz="2800" b="1">
                <a:latin typeface="Arial"/>
                <a:ea typeface="Arial"/>
                <a:cs typeface="Arial"/>
                <a:sym typeface="Arial"/>
              </a:rPr>
              <a:t>Pre-Health students MUST consult individual health professional schools in addition to this general guidance.</a:t>
            </a:r>
            <a:endParaRPr sz="2800">
              <a:latin typeface="Arial"/>
              <a:ea typeface="Arial"/>
              <a:cs typeface="Arial"/>
              <a:sym typeface="Arial"/>
            </a:endParaRPr>
          </a:p>
          <a:p>
            <a:pPr marL="914400" marR="0" lvl="1" indent="-379730" algn="l" rtl="0">
              <a:lnSpc>
                <a:spcPct val="115000"/>
              </a:lnSpc>
              <a:spcBef>
                <a:spcPts val="1000"/>
              </a:spcBef>
              <a:spcAft>
                <a:spcPts val="0"/>
              </a:spcAft>
              <a:buSzPct val="100000"/>
              <a:buChar char="•"/>
            </a:pPr>
            <a:r>
              <a:rPr lang="en-US" sz="2800">
                <a:latin typeface="Arial"/>
                <a:ea typeface="Arial"/>
                <a:cs typeface="Arial"/>
                <a:sym typeface="Arial"/>
              </a:rPr>
              <a:t>Students applying to health professional programs such as medical school will have additional </a:t>
            </a:r>
            <a:r>
              <a:rPr lang="en-US" sz="2800" u="sng">
                <a:solidFill>
                  <a:schemeClr val="hlink"/>
                </a:solidFill>
                <a:latin typeface="Arial"/>
                <a:ea typeface="Arial"/>
                <a:cs typeface="Arial"/>
                <a:sym typeface="Arial"/>
                <a:hlinkClick r:id="rId3"/>
              </a:rPr>
              <a:t>Pre-Health requisite requirements</a:t>
            </a:r>
            <a:r>
              <a:rPr lang="en-US" sz="2800">
                <a:latin typeface="Arial"/>
                <a:ea typeface="Arial"/>
                <a:cs typeface="Arial"/>
                <a:sym typeface="Arial"/>
              </a:rPr>
              <a:t> needed for application. Many of these requirements will align with the Life Science Core.</a:t>
            </a:r>
            <a:endParaRPr sz="2800" b="1">
              <a:latin typeface="Arial"/>
              <a:ea typeface="Arial"/>
              <a:cs typeface="Arial"/>
              <a:sym typeface="Arial"/>
            </a:endParaRPr>
          </a:p>
          <a:p>
            <a:pPr marL="914400" lvl="1" indent="-379730" algn="l" rtl="0">
              <a:lnSpc>
                <a:spcPct val="100000"/>
              </a:lnSpc>
              <a:spcBef>
                <a:spcPts val="1000"/>
              </a:spcBef>
              <a:spcAft>
                <a:spcPts val="0"/>
              </a:spcAft>
              <a:buSzPct val="100000"/>
              <a:buChar char="•"/>
            </a:pPr>
            <a:r>
              <a:rPr lang="en-US" sz="2800" b="1">
                <a:latin typeface="Arial"/>
                <a:ea typeface="Arial"/>
                <a:cs typeface="Arial"/>
                <a:sym typeface="Arial"/>
              </a:rPr>
              <a:t>AP coursework does not typically apply toward Pre-Health/Pre-Med requirements.</a:t>
            </a:r>
            <a:r>
              <a:rPr lang="en-US" sz="2800">
                <a:latin typeface="Arial"/>
                <a:ea typeface="Arial"/>
                <a:cs typeface="Arial"/>
                <a:sym typeface="Arial"/>
              </a:rPr>
              <a:t> Only community college or four-year institution coursework is considered “college-level” for Pre-Health purposes.</a:t>
            </a:r>
            <a:endParaRPr sz="2800">
              <a:latin typeface="Arial"/>
              <a:ea typeface="Arial"/>
              <a:cs typeface="Arial"/>
              <a:sym typeface="Arial"/>
            </a:endParaRPr>
          </a:p>
          <a:p>
            <a:pPr marL="914400" lvl="1" indent="-379730" algn="l" rtl="0">
              <a:lnSpc>
                <a:spcPct val="100000"/>
              </a:lnSpc>
              <a:spcBef>
                <a:spcPts val="1000"/>
              </a:spcBef>
              <a:spcAft>
                <a:spcPts val="0"/>
              </a:spcAft>
              <a:buSzPct val="100000"/>
              <a:buFont typeface="Arial"/>
              <a:buChar char="•"/>
            </a:pPr>
            <a:r>
              <a:rPr lang="en-US" sz="2800">
                <a:latin typeface="Arial"/>
                <a:ea typeface="Arial"/>
                <a:cs typeface="Arial"/>
                <a:sym typeface="Arial"/>
              </a:rPr>
              <a:t>Major-specific enrollment restrictions may apply at UCLA (i.e. CHEM 14BL &amp; 14CL), even for Pre-Health students. </a:t>
            </a:r>
            <a:endParaRPr sz="2800">
              <a:latin typeface="Arial"/>
              <a:ea typeface="Arial"/>
              <a:cs typeface="Arial"/>
              <a:sym typeface="Arial"/>
            </a:endParaRPr>
          </a:p>
          <a:p>
            <a:pPr marL="0" lvl="0" indent="0" algn="l" rtl="0">
              <a:lnSpc>
                <a:spcPct val="115000"/>
              </a:lnSpc>
              <a:spcBef>
                <a:spcPts val="1000"/>
              </a:spcBef>
              <a:spcAft>
                <a:spcPts val="400"/>
              </a:spcAft>
              <a:buNone/>
            </a:pPr>
            <a:endParaRPr sz="1200">
              <a:latin typeface="Arial"/>
              <a:ea typeface="Arial"/>
              <a:cs typeface="Arial"/>
              <a:sym typeface="Arial"/>
            </a:endParaRPr>
          </a:p>
        </p:txBody>
      </p:sp>
      <p:sp>
        <p:nvSpPr>
          <p:cNvPr id="263" name="Google Shape;263;p33"/>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4" name="Google Shape;264;p33"/>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pic>
        <p:nvPicPr>
          <p:cNvPr id="265" name="Google Shape;265;p33" descr="A black and white sign with white text&#10;&#10;AI-generated content may be incorrect."/>
          <p:cNvPicPr preferRelativeResize="0"/>
          <p:nvPr/>
        </p:nvPicPr>
        <p:blipFill>
          <a:blip r:embed="rId4">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4"/>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Key Pre-Health Requirements</a:t>
            </a:r>
            <a:endParaRPr sz="4000">
              <a:solidFill>
                <a:srgbClr val="005587"/>
              </a:solidFill>
              <a:latin typeface="Arial"/>
              <a:ea typeface="Arial"/>
              <a:cs typeface="Arial"/>
              <a:sym typeface="Arial"/>
            </a:endParaRPr>
          </a:p>
        </p:txBody>
      </p:sp>
      <p:sp>
        <p:nvSpPr>
          <p:cNvPr id="271" name="Google Shape;271;p34"/>
          <p:cNvSpPr txBox="1">
            <a:spLocks noGrp="1"/>
          </p:cNvSpPr>
          <p:nvPr>
            <p:ph type="body" idx="1"/>
          </p:nvPr>
        </p:nvSpPr>
        <p:spPr>
          <a:xfrm>
            <a:off x="838200" y="1236825"/>
            <a:ext cx="10986000" cy="47706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00000"/>
              </a:lnSpc>
              <a:spcBef>
                <a:spcPts val="0"/>
              </a:spcBef>
              <a:spcAft>
                <a:spcPts val="0"/>
              </a:spcAft>
              <a:buSzPts val="2800"/>
              <a:buFont typeface="Arial"/>
              <a:buChar char="•"/>
            </a:pPr>
            <a:r>
              <a:rPr lang="en-US" sz="2800" b="1">
                <a:latin typeface="Arial"/>
                <a:ea typeface="Arial"/>
                <a:cs typeface="Arial"/>
                <a:sym typeface="Arial"/>
              </a:rPr>
              <a:t>3 Writing (“W”), English (ENGL), and/or Comparative Literature (COM LIT) courses</a:t>
            </a:r>
            <a:endParaRPr sz="2800">
              <a:latin typeface="Arial"/>
              <a:ea typeface="Arial"/>
              <a:cs typeface="Arial"/>
              <a:sym typeface="Arial"/>
            </a:endParaRPr>
          </a:p>
          <a:p>
            <a:pPr marL="457200" lvl="0" indent="-406400" algn="l" rtl="0">
              <a:lnSpc>
                <a:spcPct val="100000"/>
              </a:lnSpc>
              <a:spcBef>
                <a:spcPts val="0"/>
              </a:spcBef>
              <a:spcAft>
                <a:spcPts val="0"/>
              </a:spcAft>
              <a:buSzPts val="2800"/>
              <a:buFont typeface="Arial"/>
              <a:buChar char="•"/>
            </a:pPr>
            <a:r>
              <a:rPr lang="en-US" sz="2800" b="1">
                <a:latin typeface="Arial"/>
                <a:ea typeface="Arial"/>
                <a:cs typeface="Arial"/>
                <a:sym typeface="Arial"/>
              </a:rPr>
              <a:t>3 </a:t>
            </a:r>
            <a:r>
              <a:rPr lang="en-US" b="1">
                <a:latin typeface="Arial"/>
                <a:ea typeface="Arial"/>
                <a:cs typeface="Arial"/>
                <a:sym typeface="Arial"/>
              </a:rPr>
              <a:t>courses</a:t>
            </a:r>
            <a:r>
              <a:rPr lang="en-US" sz="2800" b="1">
                <a:latin typeface="Arial"/>
                <a:ea typeface="Arial"/>
                <a:cs typeface="Arial"/>
                <a:sym typeface="Arial"/>
              </a:rPr>
              <a:t> of Math/Calculus and Statistics</a:t>
            </a:r>
            <a:r>
              <a:rPr lang="en-US" sz="2800">
                <a:latin typeface="Arial"/>
                <a:ea typeface="Arial"/>
                <a:cs typeface="Arial"/>
                <a:sym typeface="Arial"/>
              </a:rPr>
              <a:t>. This may be covered by Life Science Core requirements depending on your major. </a:t>
            </a:r>
            <a:endParaRPr sz="2800">
              <a:latin typeface="Arial"/>
              <a:ea typeface="Arial"/>
              <a:cs typeface="Arial"/>
              <a:sym typeface="Arial"/>
            </a:endParaRPr>
          </a:p>
          <a:p>
            <a:pPr marL="457200" lvl="0" indent="-406400" algn="l" rtl="0">
              <a:lnSpc>
                <a:spcPct val="100000"/>
              </a:lnSpc>
              <a:spcBef>
                <a:spcPts val="0"/>
              </a:spcBef>
              <a:spcAft>
                <a:spcPts val="0"/>
              </a:spcAft>
              <a:buSzPts val="2800"/>
              <a:buFont typeface="Arial"/>
              <a:buChar char="•"/>
            </a:pPr>
            <a:r>
              <a:rPr lang="en-US" sz="2800" b="1">
                <a:latin typeface="Arial"/>
                <a:ea typeface="Arial"/>
                <a:cs typeface="Arial"/>
                <a:sym typeface="Arial"/>
              </a:rPr>
              <a:t>Biology Series with Lab</a:t>
            </a:r>
            <a:r>
              <a:rPr lang="en-US" sz="2800">
                <a:latin typeface="Arial"/>
                <a:ea typeface="Arial"/>
                <a:cs typeface="Arial"/>
                <a:sym typeface="Arial"/>
              </a:rPr>
              <a:t> </a:t>
            </a:r>
            <a:r>
              <a:rPr lang="en-US">
                <a:latin typeface="Arial"/>
                <a:ea typeface="Arial"/>
                <a:cs typeface="Arial"/>
                <a:sym typeface="Arial"/>
              </a:rPr>
              <a:t>(</a:t>
            </a:r>
            <a:r>
              <a:rPr lang="en-US" sz="2800">
                <a:latin typeface="Arial"/>
                <a:ea typeface="Arial"/>
                <a:cs typeface="Arial"/>
                <a:sym typeface="Arial"/>
              </a:rPr>
              <a:t>“1 year of Biology” </a:t>
            </a:r>
            <a:r>
              <a:rPr lang="en-US">
                <a:latin typeface="Arial"/>
                <a:ea typeface="Arial"/>
                <a:cs typeface="Arial"/>
                <a:sym typeface="Arial"/>
              </a:rPr>
              <a:t>covered by Life Science Core)</a:t>
            </a:r>
            <a:endParaRPr sz="2800">
              <a:latin typeface="Arial"/>
              <a:ea typeface="Arial"/>
              <a:cs typeface="Arial"/>
              <a:sym typeface="Arial"/>
            </a:endParaRPr>
          </a:p>
          <a:p>
            <a:pPr marL="457200" lvl="0" indent="-406400" algn="l" rtl="0">
              <a:lnSpc>
                <a:spcPct val="100000"/>
              </a:lnSpc>
              <a:spcBef>
                <a:spcPts val="0"/>
              </a:spcBef>
              <a:spcAft>
                <a:spcPts val="0"/>
              </a:spcAft>
              <a:buSzPts val="2800"/>
              <a:buFont typeface="Arial"/>
              <a:buChar char="•"/>
            </a:pPr>
            <a:r>
              <a:rPr lang="en-US" sz="2800" b="1">
                <a:latin typeface="Arial"/>
                <a:ea typeface="Arial"/>
                <a:cs typeface="Arial"/>
                <a:sym typeface="Arial"/>
              </a:rPr>
              <a:t>Chemistry Series with Labs</a:t>
            </a:r>
            <a:r>
              <a:rPr lang="en-US" sz="2800">
                <a:latin typeface="Arial"/>
                <a:ea typeface="Arial"/>
                <a:cs typeface="Arial"/>
                <a:sym typeface="Arial"/>
              </a:rPr>
              <a:t> (i.e. Life Science </a:t>
            </a:r>
            <a:r>
              <a:rPr lang="en-US">
                <a:latin typeface="Arial"/>
                <a:ea typeface="Arial"/>
                <a:cs typeface="Arial"/>
                <a:sym typeface="Arial"/>
              </a:rPr>
              <a:t>Core series with CHEM 14BL/20AL + 30AL -and- additional</a:t>
            </a:r>
            <a:r>
              <a:rPr lang="en-US" sz="2800">
                <a:latin typeface="Arial"/>
                <a:ea typeface="Arial"/>
                <a:cs typeface="Arial"/>
                <a:sym typeface="Arial"/>
              </a:rPr>
              <a:t> </a:t>
            </a:r>
            <a:r>
              <a:rPr lang="en-US">
                <a:latin typeface="Arial"/>
                <a:ea typeface="Arial"/>
                <a:cs typeface="Arial"/>
                <a:sym typeface="Arial"/>
              </a:rPr>
              <a:t>Organic Chem. lab </a:t>
            </a:r>
            <a:r>
              <a:rPr lang="en-US" sz="2800" b="1">
                <a:latin typeface="Arial"/>
                <a:ea typeface="Arial"/>
                <a:cs typeface="Arial"/>
                <a:sym typeface="Arial"/>
              </a:rPr>
              <a:t>14CL or 30BL</a:t>
            </a:r>
            <a:r>
              <a:rPr lang="en-US" sz="2800">
                <a:latin typeface="Arial"/>
                <a:ea typeface="Arial"/>
                <a:cs typeface="Arial"/>
                <a:sym typeface="Arial"/>
              </a:rPr>
              <a:t>). </a:t>
            </a:r>
            <a:endParaRPr sz="2800">
              <a:latin typeface="Arial"/>
              <a:ea typeface="Arial"/>
              <a:cs typeface="Arial"/>
              <a:sym typeface="Arial"/>
            </a:endParaRPr>
          </a:p>
          <a:p>
            <a:pPr marL="457200" lvl="0" indent="-406400" algn="l" rtl="0">
              <a:lnSpc>
                <a:spcPct val="100000"/>
              </a:lnSpc>
              <a:spcBef>
                <a:spcPts val="0"/>
              </a:spcBef>
              <a:spcAft>
                <a:spcPts val="0"/>
              </a:spcAft>
              <a:buSzPts val="2800"/>
              <a:buFont typeface="Arial"/>
              <a:buChar char="•"/>
            </a:pPr>
            <a:r>
              <a:rPr lang="en-US" sz="2800" b="1">
                <a:latin typeface="Arial"/>
                <a:ea typeface="Arial"/>
                <a:cs typeface="Arial"/>
                <a:sym typeface="Arial"/>
              </a:rPr>
              <a:t>Physics Series with Lab</a:t>
            </a:r>
            <a:r>
              <a:rPr lang="en-US" sz="2800">
                <a:latin typeface="Arial"/>
                <a:ea typeface="Arial"/>
                <a:cs typeface="Arial"/>
                <a:sym typeface="Arial"/>
              </a:rPr>
              <a:t> (covered by Life Science Core</a:t>
            </a:r>
            <a:r>
              <a:rPr lang="en-US">
                <a:latin typeface="Arial"/>
                <a:ea typeface="Arial"/>
                <a:cs typeface="Arial"/>
                <a:sym typeface="Arial"/>
              </a:rPr>
              <a:t>)</a:t>
            </a:r>
            <a:endParaRPr sz="1200">
              <a:latin typeface="Arial"/>
              <a:ea typeface="Arial"/>
              <a:cs typeface="Arial"/>
              <a:sym typeface="Arial"/>
            </a:endParaRPr>
          </a:p>
        </p:txBody>
      </p:sp>
      <p:sp>
        <p:nvSpPr>
          <p:cNvPr id="272" name="Google Shape;272;p34"/>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3" name="Google Shape;273;p34"/>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pic>
        <p:nvPicPr>
          <p:cNvPr id="274" name="Google Shape;274;p34"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5"/>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Additional Requirements by Field</a:t>
            </a:r>
            <a:endParaRPr sz="4000">
              <a:latin typeface="Arial"/>
              <a:ea typeface="Arial"/>
              <a:cs typeface="Arial"/>
              <a:sym typeface="Arial"/>
            </a:endParaRPr>
          </a:p>
        </p:txBody>
      </p:sp>
      <p:sp>
        <p:nvSpPr>
          <p:cNvPr id="280" name="Google Shape;280;p35"/>
          <p:cNvSpPr txBox="1">
            <a:spLocks noGrp="1"/>
          </p:cNvSpPr>
          <p:nvPr>
            <p:ph type="body" idx="1"/>
          </p:nvPr>
        </p:nvSpPr>
        <p:spPr>
          <a:xfrm>
            <a:off x="838200" y="1236825"/>
            <a:ext cx="10986000" cy="47706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0"/>
              </a:spcBef>
              <a:spcAft>
                <a:spcPts val="0"/>
              </a:spcAft>
              <a:buSzPts val="1800"/>
              <a:buFont typeface="Arial"/>
              <a:buChar char="•"/>
            </a:pPr>
            <a:r>
              <a:rPr lang="en-US">
                <a:latin typeface="Arial"/>
                <a:ea typeface="Arial"/>
                <a:cs typeface="Arial"/>
                <a:sym typeface="Arial"/>
              </a:rPr>
              <a:t>Students should please review </a:t>
            </a:r>
            <a:r>
              <a:rPr lang="en-US" sz="2800" b="1"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Additional Requirements by Field </a:t>
            </a:r>
            <a:endParaRPr sz="2800" b="1">
              <a:latin typeface="Arial"/>
              <a:ea typeface="Arial"/>
              <a:cs typeface="Arial"/>
              <a:sym typeface="Arial"/>
            </a:endParaRPr>
          </a:p>
          <a:p>
            <a:pPr marL="457200" lvl="0" indent="-406400" algn="l" rtl="0">
              <a:lnSpc>
                <a:spcPct val="100000"/>
              </a:lnSpc>
              <a:spcBef>
                <a:spcPts val="0"/>
              </a:spcBef>
              <a:spcAft>
                <a:spcPts val="0"/>
              </a:spcAft>
              <a:buSzPts val="2800"/>
              <a:buFont typeface="Arial"/>
              <a:buChar char="•"/>
            </a:pPr>
            <a:r>
              <a:rPr lang="en-US" sz="2800">
                <a:latin typeface="Arial"/>
                <a:ea typeface="Arial"/>
                <a:cs typeface="Arial"/>
                <a:sym typeface="Arial"/>
              </a:rPr>
              <a:t>Example: </a:t>
            </a:r>
            <a:r>
              <a:rPr lang="en-US" sz="28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Recommended for Medical School</a:t>
            </a:r>
            <a:endParaRPr sz="2800" b="1">
              <a:latin typeface="Arial"/>
              <a:ea typeface="Arial"/>
              <a:cs typeface="Arial"/>
              <a:sym typeface="Arial"/>
            </a:endParaRPr>
          </a:p>
          <a:p>
            <a:pPr marL="914400" lvl="1" indent="-406400" algn="l" rtl="0">
              <a:lnSpc>
                <a:spcPct val="100000"/>
              </a:lnSpc>
              <a:spcBef>
                <a:spcPts val="0"/>
              </a:spcBef>
              <a:spcAft>
                <a:spcPts val="0"/>
              </a:spcAft>
              <a:buSzPts val="2800"/>
              <a:buFont typeface="Arial"/>
              <a:buChar char="•"/>
            </a:pPr>
            <a:r>
              <a:rPr lang="en-US" sz="2800">
                <a:latin typeface="Arial"/>
                <a:ea typeface="Arial"/>
                <a:cs typeface="Arial"/>
                <a:sym typeface="Arial"/>
              </a:rPr>
              <a:t>PSYCH 10 (Psychology) - MCAT preparation</a:t>
            </a:r>
            <a:endParaRPr sz="2800">
              <a:latin typeface="Arial"/>
              <a:ea typeface="Arial"/>
              <a:cs typeface="Arial"/>
              <a:sym typeface="Arial"/>
            </a:endParaRPr>
          </a:p>
          <a:p>
            <a:pPr marL="914400" lvl="1" indent="-406400" algn="l" rtl="0">
              <a:lnSpc>
                <a:spcPct val="100000"/>
              </a:lnSpc>
              <a:spcBef>
                <a:spcPts val="0"/>
              </a:spcBef>
              <a:spcAft>
                <a:spcPts val="0"/>
              </a:spcAft>
              <a:buSzPts val="2800"/>
              <a:buFont typeface="Arial"/>
              <a:buChar char="•"/>
            </a:pPr>
            <a:r>
              <a:rPr lang="en-US" sz="2800">
                <a:latin typeface="Arial"/>
                <a:ea typeface="Arial"/>
                <a:cs typeface="Arial"/>
                <a:sym typeface="Arial"/>
              </a:rPr>
              <a:t>SOCIOL 01 (Sociology) - MCAT preparation</a:t>
            </a:r>
            <a:endParaRPr sz="2800">
              <a:latin typeface="Arial"/>
              <a:ea typeface="Arial"/>
              <a:cs typeface="Arial"/>
              <a:sym typeface="Arial"/>
            </a:endParaRPr>
          </a:p>
          <a:p>
            <a:pPr marL="914400" lvl="1" indent="-406400" algn="l" rtl="0">
              <a:lnSpc>
                <a:spcPct val="100000"/>
              </a:lnSpc>
              <a:spcBef>
                <a:spcPts val="0"/>
              </a:spcBef>
              <a:spcAft>
                <a:spcPts val="0"/>
              </a:spcAft>
              <a:buSzPts val="2800"/>
              <a:buFont typeface="Arial"/>
              <a:buChar char="•"/>
            </a:pPr>
            <a:r>
              <a:rPr lang="en-US" sz="2800">
                <a:latin typeface="Arial"/>
                <a:ea typeface="Arial"/>
                <a:cs typeface="Arial"/>
                <a:sym typeface="Arial"/>
              </a:rPr>
              <a:t>Spanish is recommended for competitiveness, especially if practicing in California. </a:t>
            </a:r>
            <a:endParaRPr sz="1200">
              <a:latin typeface="Arial"/>
              <a:ea typeface="Arial"/>
              <a:cs typeface="Arial"/>
              <a:sym typeface="Arial"/>
            </a:endParaRPr>
          </a:p>
        </p:txBody>
      </p:sp>
      <p:sp>
        <p:nvSpPr>
          <p:cNvPr id="281" name="Google Shape;281;p35"/>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2" name="Google Shape;282;p35"/>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pic>
        <p:nvPicPr>
          <p:cNvPr id="283" name="Google Shape;283;p35" descr="A black and white sign with white text&#10;&#10;AI-generated content may be incorrect."/>
          <p:cNvPicPr preferRelativeResize="0"/>
          <p:nvPr/>
        </p:nvPicPr>
        <p:blipFill>
          <a:blip r:embed="rId4">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6"/>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Pre-Health Course Planning Support</a:t>
            </a:r>
            <a:endParaRPr sz="4000">
              <a:solidFill>
                <a:srgbClr val="005587"/>
              </a:solidFill>
              <a:latin typeface="Arial"/>
              <a:ea typeface="Arial"/>
              <a:cs typeface="Arial"/>
              <a:sym typeface="Arial"/>
            </a:endParaRPr>
          </a:p>
        </p:txBody>
      </p:sp>
      <p:sp>
        <p:nvSpPr>
          <p:cNvPr id="289" name="Google Shape;289;p36"/>
          <p:cNvSpPr txBox="1">
            <a:spLocks noGrp="1"/>
          </p:cNvSpPr>
          <p:nvPr>
            <p:ph type="body" idx="1"/>
          </p:nvPr>
        </p:nvSpPr>
        <p:spPr>
          <a:xfrm>
            <a:off x="838200" y="1236825"/>
            <a:ext cx="10986000" cy="4770600"/>
          </a:xfrm>
          <a:prstGeom prst="rect">
            <a:avLst/>
          </a:prstGeom>
          <a:noFill/>
          <a:ln>
            <a:noFill/>
          </a:ln>
        </p:spPr>
        <p:txBody>
          <a:bodyPr spcFirstLastPara="1" wrap="square" lIns="91425" tIns="45700" rIns="91425" bIns="45700" anchor="t" anchorCtr="0">
            <a:normAutofit lnSpcReduction="20000"/>
          </a:bodyPr>
          <a:lstStyle/>
          <a:p>
            <a:pPr marL="914400" lvl="1" indent="-434975" algn="l" rtl="0">
              <a:lnSpc>
                <a:spcPct val="100000"/>
              </a:lnSpc>
              <a:spcBef>
                <a:spcPts val="1000"/>
              </a:spcBef>
              <a:spcAft>
                <a:spcPts val="0"/>
              </a:spcAft>
              <a:buSzPts val="3250"/>
              <a:buFont typeface="Arial"/>
              <a:buChar char="•"/>
            </a:pPr>
            <a:r>
              <a:rPr lang="en-US" sz="3250" dirty="0">
                <a:latin typeface="Arial"/>
                <a:ea typeface="Arial"/>
                <a:cs typeface="Arial"/>
                <a:sym typeface="Arial"/>
              </a:rPr>
              <a:t>Contact </a:t>
            </a:r>
            <a:r>
              <a:rPr lang="en-US" sz="3250" u="sng" dirty="0">
                <a:solidFill>
                  <a:schemeClr val="hlink"/>
                </a:solidFill>
                <a:latin typeface="Arial"/>
                <a:ea typeface="Arial"/>
                <a:cs typeface="Arial"/>
                <a:sym typeface="Arial"/>
                <a:hlinkClick r:id="rId3"/>
              </a:rPr>
              <a:t>Life Science major advisors</a:t>
            </a:r>
            <a:r>
              <a:rPr lang="en-US" sz="3250" dirty="0">
                <a:latin typeface="Arial"/>
                <a:ea typeface="Arial"/>
                <a:cs typeface="Arial"/>
                <a:sym typeface="Arial"/>
              </a:rPr>
              <a:t> and/or </a:t>
            </a:r>
            <a:r>
              <a:rPr lang="en-US" sz="3250" u="sng"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UCLA College Advisors</a:t>
            </a:r>
            <a:r>
              <a:rPr lang="en-US" sz="3250" dirty="0">
                <a:latin typeface="Arial"/>
                <a:ea typeface="Arial"/>
                <a:cs typeface="Arial"/>
                <a:sym typeface="Arial"/>
              </a:rPr>
              <a:t> for Pre-Health course planning.</a:t>
            </a:r>
            <a:endParaRPr sz="3250" dirty="0">
              <a:latin typeface="Arial"/>
              <a:ea typeface="Arial"/>
              <a:cs typeface="Arial"/>
              <a:sym typeface="Arial"/>
            </a:endParaRPr>
          </a:p>
          <a:p>
            <a:pPr marL="914400" lvl="1" indent="-434975" algn="l" rtl="0">
              <a:lnSpc>
                <a:spcPct val="115000"/>
              </a:lnSpc>
              <a:spcBef>
                <a:spcPts val="1000"/>
              </a:spcBef>
              <a:spcAft>
                <a:spcPts val="0"/>
              </a:spcAft>
              <a:buSzPts val="3250"/>
              <a:buChar char="•"/>
            </a:pPr>
            <a:r>
              <a:rPr lang="en-US" sz="3250" dirty="0">
                <a:latin typeface="Arial"/>
                <a:ea typeface="Arial"/>
                <a:cs typeface="Arial"/>
                <a:sym typeface="Arial"/>
              </a:rPr>
              <a:t>UCLA has a </a:t>
            </a:r>
            <a:r>
              <a:rPr lang="en-US" sz="3250" u="sng" dirty="0">
                <a:solidFill>
                  <a:schemeClr val="accent4"/>
                </a:solidFill>
                <a:latin typeface="Arial"/>
                <a:ea typeface="Arial"/>
                <a:cs typeface="Arial"/>
                <a:sym typeface="Arial"/>
                <a:hlinkClick r:id="rId5">
                  <a:extLst>
                    <a:ext uri="{A12FA001-AC4F-418D-AE19-62706E023703}">
                      <ahyp:hlinkClr xmlns:ahyp="http://schemas.microsoft.com/office/drawing/2018/hyperlinkcolor" val="tx"/>
                    </a:ext>
                  </a:extLst>
                </a:hlinkClick>
              </a:rPr>
              <a:t>Pre-Health Requirements Worksheet</a:t>
            </a:r>
            <a:r>
              <a:rPr lang="en-US" sz="3250" dirty="0">
                <a:latin typeface="Arial"/>
                <a:ea typeface="Arial"/>
                <a:cs typeface="Arial"/>
                <a:sym typeface="Arial"/>
              </a:rPr>
              <a:t> to support students with general planning. </a:t>
            </a:r>
            <a:endParaRPr sz="3250" dirty="0">
              <a:latin typeface="Arial"/>
              <a:ea typeface="Arial"/>
              <a:cs typeface="Arial"/>
              <a:sym typeface="Arial"/>
            </a:endParaRPr>
          </a:p>
          <a:p>
            <a:pPr marL="914400" lvl="1" indent="-434975" algn="l" rtl="0">
              <a:lnSpc>
                <a:spcPct val="115000"/>
              </a:lnSpc>
              <a:spcBef>
                <a:spcPts val="1200"/>
              </a:spcBef>
              <a:spcAft>
                <a:spcPts val="0"/>
              </a:spcAft>
              <a:buSzPts val="3250"/>
              <a:buChar char="•"/>
            </a:pPr>
            <a:r>
              <a:rPr lang="en-US" sz="3250" dirty="0">
                <a:latin typeface="Arial"/>
                <a:ea typeface="Arial"/>
                <a:cs typeface="Arial"/>
                <a:sym typeface="Arial"/>
              </a:rPr>
              <a:t>Students MUST go to individual professional schools</a:t>
            </a:r>
            <a:r>
              <a:rPr lang="en-US" sz="3250" b="1" dirty="0">
                <a:latin typeface="Arial"/>
                <a:ea typeface="Arial"/>
                <a:cs typeface="Arial"/>
                <a:sym typeface="Arial"/>
              </a:rPr>
              <a:t> </a:t>
            </a:r>
            <a:r>
              <a:rPr lang="en-US" sz="3250" dirty="0">
                <a:latin typeface="Arial"/>
                <a:ea typeface="Arial"/>
                <a:cs typeface="Arial"/>
                <a:sym typeface="Arial"/>
              </a:rPr>
              <a:t>to verify their individual/unique requirements. </a:t>
            </a:r>
            <a:endParaRPr sz="3250" dirty="0">
              <a:latin typeface="Arial"/>
              <a:ea typeface="Arial"/>
              <a:cs typeface="Arial"/>
              <a:sym typeface="Arial"/>
            </a:endParaRPr>
          </a:p>
          <a:p>
            <a:pPr marL="914400" lvl="1" indent="-434975" algn="l" rtl="0">
              <a:lnSpc>
                <a:spcPct val="115000"/>
              </a:lnSpc>
              <a:spcBef>
                <a:spcPts val="1200"/>
              </a:spcBef>
              <a:spcAft>
                <a:spcPts val="0"/>
              </a:spcAft>
              <a:buSzPts val="3250"/>
              <a:buFont typeface="Arial"/>
              <a:buChar char="•"/>
            </a:pPr>
            <a:r>
              <a:rPr lang="en-US" sz="3250" dirty="0">
                <a:latin typeface="Arial"/>
                <a:ea typeface="Arial"/>
                <a:cs typeface="Arial"/>
                <a:sym typeface="Arial"/>
              </a:rPr>
              <a:t>Note: enrollment restrictions may apply (i.e. CHEM 14BL &amp; 14CL), even for pre-health students.</a:t>
            </a:r>
            <a:endParaRPr sz="3250" dirty="0">
              <a:latin typeface="Arial"/>
              <a:ea typeface="Arial"/>
              <a:cs typeface="Arial"/>
              <a:sym typeface="Arial"/>
            </a:endParaRPr>
          </a:p>
          <a:p>
            <a:pPr marL="0" lvl="0" indent="0" algn="l" rtl="0">
              <a:lnSpc>
                <a:spcPct val="115000"/>
              </a:lnSpc>
              <a:spcBef>
                <a:spcPts val="1200"/>
              </a:spcBef>
              <a:spcAft>
                <a:spcPts val="400"/>
              </a:spcAft>
              <a:buNone/>
            </a:pPr>
            <a:endParaRPr sz="1200" dirty="0">
              <a:latin typeface="Arial"/>
              <a:ea typeface="Arial"/>
              <a:cs typeface="Arial"/>
              <a:sym typeface="Arial"/>
            </a:endParaRPr>
          </a:p>
        </p:txBody>
      </p:sp>
      <p:sp>
        <p:nvSpPr>
          <p:cNvPr id="290" name="Google Shape;290;p36"/>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1" name="Google Shape;291;p36"/>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pic>
        <p:nvPicPr>
          <p:cNvPr id="292" name="Google Shape;292;p36" descr="A black and white sign with white text&#10;&#10;AI-generated content may be incorrect."/>
          <p:cNvPicPr preferRelativeResize="0"/>
          <p:nvPr/>
        </p:nvPicPr>
        <p:blipFill>
          <a:blip r:embed="rId6">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838200" y="2181518"/>
            <a:ext cx="10515600" cy="2852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000"/>
              <a:buFont typeface="Arial"/>
              <a:buNone/>
            </a:pPr>
            <a:r>
              <a:rPr lang="en-US" sz="3500" b="1">
                <a:solidFill>
                  <a:schemeClr val="lt1"/>
                </a:solidFill>
                <a:latin typeface="Arial"/>
                <a:ea typeface="Arial"/>
                <a:cs typeface="Arial"/>
                <a:sym typeface="Arial"/>
              </a:rPr>
              <a:t>Land Acknowledgement</a:t>
            </a:r>
            <a:endParaRPr sz="35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4000"/>
              <a:buFont typeface="Arial"/>
              <a:buNone/>
            </a:pPr>
            <a:endParaRPr sz="3500" b="1">
              <a:solidFill>
                <a:schemeClr val="lt1"/>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en-US" sz="3100">
                <a:solidFill>
                  <a:schemeClr val="lt1"/>
                </a:solidFill>
                <a:latin typeface="Arial"/>
                <a:ea typeface="Arial"/>
                <a:cs typeface="Arial"/>
                <a:sym typeface="Arial"/>
              </a:rPr>
              <a:t>UCLA Life Sciences acknowledge the Gabrielino/Tongva peoples as the traditional land caretakers of Tovaangar (the Los Angeles basin and So. Channel Islands). As a land grant institution, we pay our respects to the Honuukvetam (Ancestors), ‘Ahiihirom (Elders) and ‘Eyoohiinkem (our relatives/relations) past, present, and emerging.</a:t>
            </a:r>
            <a:endParaRPr sz="3100" b="1">
              <a:solidFill>
                <a:schemeClr val="lt1"/>
              </a:solidFill>
              <a:latin typeface="Arial"/>
              <a:ea typeface="Arial"/>
              <a:cs typeface="Arial"/>
              <a:sym typeface="Arial"/>
            </a:endParaRPr>
          </a:p>
        </p:txBody>
      </p:sp>
      <p:sp>
        <p:nvSpPr>
          <p:cNvPr id="140" name="Google Shape;140;p19"/>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pic>
        <p:nvPicPr>
          <p:cNvPr id="141" name="Google Shape;141;p19"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7"/>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Pre-Health Application &amp; Career Planning</a:t>
            </a:r>
            <a:endParaRPr sz="4000">
              <a:solidFill>
                <a:srgbClr val="005587"/>
              </a:solidFill>
              <a:latin typeface="Arial"/>
              <a:ea typeface="Arial"/>
              <a:cs typeface="Arial"/>
              <a:sym typeface="Arial"/>
            </a:endParaRPr>
          </a:p>
        </p:txBody>
      </p:sp>
      <p:sp>
        <p:nvSpPr>
          <p:cNvPr id="298" name="Google Shape;298;p37"/>
          <p:cNvSpPr txBox="1">
            <a:spLocks noGrp="1"/>
          </p:cNvSpPr>
          <p:nvPr>
            <p:ph type="body" idx="1"/>
          </p:nvPr>
        </p:nvSpPr>
        <p:spPr>
          <a:xfrm>
            <a:off x="838200" y="1101650"/>
            <a:ext cx="10986000" cy="3434100"/>
          </a:xfrm>
          <a:prstGeom prst="rect">
            <a:avLst/>
          </a:prstGeom>
          <a:noFill/>
          <a:ln>
            <a:noFill/>
          </a:ln>
        </p:spPr>
        <p:txBody>
          <a:bodyPr spcFirstLastPara="1" wrap="square" lIns="91425" tIns="45700" rIns="91425" bIns="45700" anchor="t" anchorCtr="0">
            <a:normAutofit fontScale="77500" lnSpcReduction="20000"/>
          </a:bodyPr>
          <a:lstStyle/>
          <a:p>
            <a:pPr marL="914400" lvl="1" indent="-388541" algn="l" rtl="0">
              <a:lnSpc>
                <a:spcPct val="150000"/>
              </a:lnSpc>
              <a:spcBef>
                <a:spcPts val="1000"/>
              </a:spcBef>
              <a:spcAft>
                <a:spcPts val="0"/>
              </a:spcAft>
              <a:buSzPct val="100000"/>
              <a:buFont typeface="Arial"/>
              <a:buChar char="•"/>
            </a:pPr>
            <a:r>
              <a:rPr lang="en-US" sz="3250" dirty="0">
                <a:latin typeface="Arial"/>
                <a:ea typeface="Arial"/>
                <a:cs typeface="Arial"/>
                <a:sym typeface="Arial"/>
              </a:rPr>
              <a:t>Contact </a:t>
            </a:r>
            <a:r>
              <a:rPr lang="en-US" sz="3250" u="sng" dirty="0">
                <a:solidFill>
                  <a:schemeClr val="hlink"/>
                </a:solidFill>
                <a:latin typeface="Arial"/>
                <a:ea typeface="Arial"/>
                <a:cs typeface="Arial"/>
                <a:sym typeface="Arial"/>
                <a:hlinkClick r:id="rId3"/>
              </a:rPr>
              <a:t>Pre-Health career advisors</a:t>
            </a:r>
            <a:r>
              <a:rPr lang="en-US" sz="3250" dirty="0">
                <a:latin typeface="Arial"/>
                <a:ea typeface="Arial"/>
                <a:cs typeface="Arial"/>
                <a:sym typeface="Arial"/>
              </a:rPr>
              <a:t> in </a:t>
            </a:r>
            <a:r>
              <a:rPr lang="en-US" sz="3250" u="sng" dirty="0">
                <a:solidFill>
                  <a:schemeClr val="accent4"/>
                </a:solidFill>
                <a:latin typeface="Arial"/>
                <a:ea typeface="Arial"/>
                <a:cs typeface="Arial"/>
                <a:sym typeface="Arial"/>
                <a:hlinkClick r:id="rId3">
                  <a:extLst>
                    <a:ext uri="{A12FA001-AC4F-418D-AE19-62706E023703}">
                      <ahyp:hlinkClr xmlns:ahyp="http://schemas.microsoft.com/office/drawing/2018/hyperlinkcolor" val="tx"/>
                    </a:ext>
                  </a:extLst>
                </a:hlinkClick>
              </a:rPr>
              <a:t>drop-in advising</a:t>
            </a:r>
            <a:r>
              <a:rPr lang="en-US" sz="3250" dirty="0">
                <a:latin typeface="Arial"/>
                <a:ea typeface="Arial"/>
                <a:cs typeface="Arial"/>
                <a:sym typeface="Arial"/>
              </a:rPr>
              <a:t> or scheduled appointments.</a:t>
            </a:r>
            <a:endParaRPr sz="3250" dirty="0">
              <a:latin typeface="Arial"/>
              <a:ea typeface="Arial"/>
              <a:cs typeface="Arial"/>
              <a:sym typeface="Arial"/>
            </a:endParaRPr>
          </a:p>
          <a:p>
            <a:pPr marL="914400" lvl="1" indent="-388541" algn="l" rtl="0">
              <a:lnSpc>
                <a:spcPct val="150000"/>
              </a:lnSpc>
              <a:spcBef>
                <a:spcPts val="0"/>
              </a:spcBef>
              <a:spcAft>
                <a:spcPts val="0"/>
              </a:spcAft>
              <a:buSzPct val="100000"/>
              <a:buFont typeface="Arial"/>
              <a:buChar char="•"/>
            </a:pPr>
            <a:r>
              <a:rPr lang="en-US" sz="3250" dirty="0">
                <a:latin typeface="Arial"/>
                <a:ea typeface="Arial"/>
                <a:cs typeface="Arial"/>
                <a:sym typeface="Arial"/>
              </a:rPr>
              <a:t>UCLA has various </a:t>
            </a:r>
            <a:r>
              <a:rPr lang="en-US" sz="3250" u="sng" dirty="0">
                <a:solidFill>
                  <a:schemeClr val="accent4"/>
                </a:solidFill>
                <a:latin typeface="Arial"/>
                <a:ea typeface="Arial"/>
                <a:cs typeface="Arial"/>
                <a:sym typeface="Arial"/>
                <a:hlinkClick r:id="rId3">
                  <a:extLst>
                    <a:ext uri="{A12FA001-AC4F-418D-AE19-62706E023703}">
                      <ahyp:hlinkClr xmlns:ahyp="http://schemas.microsoft.com/office/drawing/2018/hyperlinkcolor" val="tx"/>
                    </a:ext>
                  </a:extLst>
                </a:hlinkClick>
              </a:rPr>
              <a:t>Pre-Health services</a:t>
            </a:r>
            <a:r>
              <a:rPr lang="en-US" sz="3250" dirty="0">
                <a:latin typeface="Arial"/>
                <a:ea typeface="Arial"/>
                <a:cs typeface="Arial"/>
                <a:sym typeface="Arial"/>
              </a:rPr>
              <a:t> including </a:t>
            </a:r>
            <a:r>
              <a:rPr lang="en-US" sz="3250" u="sng" dirty="0">
                <a:solidFill>
                  <a:schemeClr val="accent4"/>
                </a:solidFill>
                <a:latin typeface="Arial"/>
                <a:ea typeface="Arial"/>
                <a:cs typeface="Arial"/>
                <a:sym typeface="Arial"/>
                <a:hlinkClick r:id="rId4">
                  <a:extLst>
                    <a:ext uri="{A12FA001-AC4F-418D-AE19-62706E023703}">
                      <ahyp:hlinkClr xmlns:ahyp="http://schemas.microsoft.com/office/drawing/2018/hyperlinkcolor" val="tx"/>
                    </a:ext>
                  </a:extLst>
                </a:hlinkClick>
              </a:rPr>
              <a:t>online resources</a:t>
            </a:r>
            <a:r>
              <a:rPr lang="en-US" sz="3250" dirty="0">
                <a:latin typeface="Arial"/>
                <a:ea typeface="Arial"/>
                <a:cs typeface="Arial"/>
                <a:sym typeface="Arial"/>
              </a:rPr>
              <a:t> and </a:t>
            </a:r>
            <a:r>
              <a:rPr lang="en-US" sz="3250" u="sng" dirty="0">
                <a:solidFill>
                  <a:schemeClr val="accent4"/>
                </a:solidFill>
                <a:latin typeface="Arial"/>
                <a:ea typeface="Arial"/>
                <a:cs typeface="Arial"/>
                <a:sym typeface="Arial"/>
                <a:hlinkClick r:id="rId5">
                  <a:extLst>
                    <a:ext uri="{A12FA001-AC4F-418D-AE19-62706E023703}">
                      <ahyp:hlinkClr xmlns:ahyp="http://schemas.microsoft.com/office/drawing/2018/hyperlinkcolor" val="tx"/>
                    </a:ext>
                  </a:extLst>
                </a:hlinkClick>
              </a:rPr>
              <a:t>workshops/events</a:t>
            </a:r>
            <a:r>
              <a:rPr lang="en-US" sz="3250" b="1" dirty="0">
                <a:latin typeface="Arial"/>
                <a:ea typeface="Arial"/>
                <a:cs typeface="Arial"/>
                <a:sym typeface="Arial"/>
              </a:rPr>
              <a:t>.</a:t>
            </a:r>
            <a:endParaRPr sz="3250" b="1" dirty="0">
              <a:solidFill>
                <a:schemeClr val="dk2"/>
              </a:solidFill>
              <a:latin typeface="Arial"/>
              <a:ea typeface="Arial"/>
              <a:cs typeface="Arial"/>
              <a:sym typeface="Arial"/>
            </a:endParaRPr>
          </a:p>
          <a:p>
            <a:pPr marL="0" lvl="0" indent="0" algn="l" rtl="0">
              <a:lnSpc>
                <a:spcPct val="150000"/>
              </a:lnSpc>
              <a:spcBef>
                <a:spcPts val="1000"/>
              </a:spcBef>
              <a:spcAft>
                <a:spcPts val="0"/>
              </a:spcAft>
              <a:buSzPct val="28769"/>
              <a:buNone/>
            </a:pPr>
            <a:endParaRPr sz="3250" b="1" dirty="0">
              <a:latin typeface="Arial"/>
              <a:ea typeface="Arial"/>
              <a:cs typeface="Arial"/>
              <a:sym typeface="Arial"/>
            </a:endParaRPr>
          </a:p>
          <a:p>
            <a:pPr marL="0" lvl="0" indent="0" algn="l" rtl="0">
              <a:lnSpc>
                <a:spcPct val="115000"/>
              </a:lnSpc>
              <a:spcBef>
                <a:spcPts val="1200"/>
              </a:spcBef>
              <a:spcAft>
                <a:spcPts val="400"/>
              </a:spcAft>
              <a:buSzPct val="28769"/>
              <a:buNone/>
            </a:pPr>
            <a:endParaRPr sz="3250" dirty="0">
              <a:latin typeface="Arial"/>
              <a:ea typeface="Arial"/>
              <a:cs typeface="Arial"/>
              <a:sym typeface="Arial"/>
            </a:endParaRPr>
          </a:p>
        </p:txBody>
      </p:sp>
      <p:sp>
        <p:nvSpPr>
          <p:cNvPr id="299" name="Google Shape;299;p37"/>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0" name="Google Shape;300;p37"/>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pic>
        <p:nvPicPr>
          <p:cNvPr id="301" name="Google Shape;301;p37" descr="A black and white sign with white text&#10;&#10;AI-generated content may be incorrect."/>
          <p:cNvPicPr preferRelativeResize="0"/>
          <p:nvPr/>
        </p:nvPicPr>
        <p:blipFill>
          <a:blip r:embed="rId6">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8"/>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Summer Pre-Health Orientation </a:t>
            </a:r>
            <a:endParaRPr sz="4000">
              <a:solidFill>
                <a:srgbClr val="005587"/>
              </a:solidFill>
              <a:latin typeface="Arial"/>
              <a:ea typeface="Arial"/>
              <a:cs typeface="Arial"/>
              <a:sym typeface="Arial"/>
            </a:endParaRPr>
          </a:p>
        </p:txBody>
      </p:sp>
      <p:sp>
        <p:nvSpPr>
          <p:cNvPr id="307" name="Google Shape;307;p38"/>
          <p:cNvSpPr txBox="1">
            <a:spLocks noGrp="1"/>
          </p:cNvSpPr>
          <p:nvPr>
            <p:ph type="body" idx="1"/>
          </p:nvPr>
        </p:nvSpPr>
        <p:spPr>
          <a:xfrm>
            <a:off x="838200" y="1101650"/>
            <a:ext cx="10986000" cy="46944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15000"/>
              </a:lnSpc>
              <a:spcBef>
                <a:spcPts val="300"/>
              </a:spcBef>
              <a:spcAft>
                <a:spcPts val="0"/>
              </a:spcAft>
              <a:buClr>
                <a:schemeClr val="dk1"/>
              </a:buClr>
              <a:buSzPts val="275"/>
              <a:buFont typeface="Arial"/>
              <a:buNone/>
            </a:pPr>
            <a:br>
              <a:rPr lang="en-US" sz="5457" b="1" dirty="0">
                <a:solidFill>
                  <a:srgbClr val="005587"/>
                </a:solidFill>
                <a:latin typeface="Arial"/>
                <a:ea typeface="Arial"/>
                <a:cs typeface="Arial"/>
                <a:sym typeface="Arial"/>
              </a:rPr>
            </a:br>
            <a:r>
              <a:rPr lang="en-US" sz="10800" b="1" dirty="0">
                <a:solidFill>
                  <a:srgbClr val="005587"/>
                </a:solidFill>
                <a:latin typeface="Arial"/>
                <a:ea typeface="Arial"/>
                <a:cs typeface="Arial"/>
                <a:sym typeface="Arial"/>
              </a:rPr>
              <a:t>Career Center Services &amp; Resources </a:t>
            </a:r>
            <a:endParaRPr sz="10800" b="1" dirty="0">
              <a:solidFill>
                <a:srgbClr val="005587"/>
              </a:solidFill>
              <a:latin typeface="Arial"/>
              <a:ea typeface="Arial"/>
              <a:cs typeface="Arial"/>
              <a:sym typeface="Arial"/>
            </a:endParaRPr>
          </a:p>
          <a:p>
            <a:pPr marL="0" lvl="0" indent="0" algn="l" rtl="0">
              <a:lnSpc>
                <a:spcPct val="115000"/>
              </a:lnSpc>
              <a:spcBef>
                <a:spcPts val="300"/>
              </a:spcBef>
              <a:spcAft>
                <a:spcPts val="0"/>
              </a:spcAft>
              <a:buClr>
                <a:schemeClr val="dk1"/>
              </a:buClr>
              <a:buSzPts val="275"/>
              <a:buFont typeface="Arial"/>
              <a:buNone/>
            </a:pPr>
            <a:r>
              <a:rPr lang="en-US" sz="9600" dirty="0">
                <a:solidFill>
                  <a:srgbClr val="1D1C1D"/>
                </a:solidFill>
                <a:latin typeface="Arial"/>
                <a:ea typeface="Arial"/>
                <a:cs typeface="Arial"/>
                <a:sym typeface="Arial"/>
              </a:rPr>
              <a:t>Join the UCLA Career Center to learn about services and resources that can support your pre-health journey. </a:t>
            </a:r>
            <a:br>
              <a:rPr lang="en-US" sz="9600" dirty="0">
                <a:solidFill>
                  <a:srgbClr val="1D1C1D"/>
                </a:solidFill>
                <a:latin typeface="Arial"/>
                <a:ea typeface="Arial"/>
                <a:cs typeface="Arial"/>
                <a:sym typeface="Arial"/>
              </a:rPr>
            </a:br>
            <a:br>
              <a:rPr lang="en-US" sz="9600" dirty="0">
                <a:solidFill>
                  <a:srgbClr val="1D1C1D"/>
                </a:solidFill>
                <a:latin typeface="Arial"/>
                <a:ea typeface="Arial"/>
                <a:cs typeface="Arial"/>
                <a:sym typeface="Arial"/>
              </a:rPr>
            </a:br>
            <a:r>
              <a:rPr lang="en-US" sz="9600" dirty="0">
                <a:solidFill>
                  <a:srgbClr val="1D1C1D"/>
                </a:solidFill>
                <a:latin typeface="Arial"/>
                <a:ea typeface="Arial"/>
                <a:cs typeface="Arial"/>
                <a:sym typeface="Arial"/>
              </a:rPr>
              <a:t>There will be two summer sessions—attend whichever one works best for you to learn more!</a:t>
            </a:r>
            <a:br>
              <a:rPr lang="en-US" sz="9600" dirty="0">
                <a:solidFill>
                  <a:srgbClr val="1D1C1D"/>
                </a:solidFill>
                <a:latin typeface="Arial"/>
                <a:ea typeface="Arial"/>
                <a:cs typeface="Arial"/>
                <a:sym typeface="Arial"/>
              </a:rPr>
            </a:br>
            <a:endParaRPr sz="9600" dirty="0">
              <a:solidFill>
                <a:srgbClr val="1D1C1D"/>
              </a:solidFill>
              <a:latin typeface="Arial"/>
              <a:ea typeface="Arial"/>
              <a:cs typeface="Arial"/>
              <a:sym typeface="Arial"/>
            </a:endParaRPr>
          </a:p>
          <a:p>
            <a:pPr marL="685800" lvl="0" indent="-381000" algn="l" rtl="0">
              <a:lnSpc>
                <a:spcPct val="115000"/>
              </a:lnSpc>
              <a:spcBef>
                <a:spcPts val="500"/>
              </a:spcBef>
              <a:spcAft>
                <a:spcPts val="0"/>
              </a:spcAft>
              <a:buClr>
                <a:srgbClr val="1D1C1D"/>
              </a:buClr>
              <a:buSzPct val="100000"/>
              <a:buChar char="●"/>
            </a:pPr>
            <a:r>
              <a:rPr lang="en-US" sz="9600" b="1" dirty="0">
                <a:solidFill>
                  <a:srgbClr val="1D1C1D"/>
                </a:solidFill>
                <a:latin typeface="Arial"/>
                <a:ea typeface="Arial"/>
                <a:cs typeface="Arial"/>
                <a:sym typeface="Arial"/>
              </a:rPr>
              <a:t>July Session:</a:t>
            </a:r>
            <a:r>
              <a:rPr lang="en-US" sz="9600" dirty="0">
                <a:solidFill>
                  <a:srgbClr val="1D1C1D"/>
                </a:solidFill>
                <a:latin typeface="Arial"/>
                <a:ea typeface="Arial"/>
                <a:cs typeface="Arial"/>
                <a:sym typeface="Arial"/>
              </a:rPr>
              <a:t> Friday, July 31 | 10–11 AM (PT) | Zoom </a:t>
            </a:r>
            <a:br>
              <a:rPr lang="en-US" sz="9600" dirty="0">
                <a:solidFill>
                  <a:srgbClr val="1D1C1D"/>
                </a:solidFill>
                <a:latin typeface="Arial"/>
                <a:ea typeface="Arial"/>
                <a:cs typeface="Arial"/>
                <a:sym typeface="Arial"/>
              </a:rPr>
            </a:br>
            <a:r>
              <a:rPr lang="en-US" sz="9600" dirty="0">
                <a:solidFill>
                  <a:srgbClr val="1D1C1D"/>
                </a:solidFill>
                <a:latin typeface="Arial"/>
                <a:ea typeface="Arial"/>
                <a:cs typeface="Arial"/>
                <a:sym typeface="Arial"/>
              </a:rPr>
              <a:t>(</a:t>
            </a:r>
            <a:r>
              <a:rPr lang="en-US" sz="9600" dirty="0">
                <a:solidFill>
                  <a:srgbClr val="1264A3"/>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Register for the July 31 session</a:t>
            </a:r>
            <a:r>
              <a:rPr lang="en-US" sz="9600" dirty="0">
                <a:solidFill>
                  <a:srgbClr val="1D1C1D"/>
                </a:solidFill>
                <a:latin typeface="Arial"/>
                <a:ea typeface="Arial"/>
                <a:cs typeface="Arial"/>
                <a:sym typeface="Arial"/>
              </a:rPr>
              <a:t>)</a:t>
            </a:r>
            <a:br>
              <a:rPr lang="en-US" sz="9600" dirty="0">
                <a:solidFill>
                  <a:srgbClr val="1D1C1D"/>
                </a:solidFill>
                <a:latin typeface="Arial"/>
                <a:ea typeface="Arial"/>
                <a:cs typeface="Arial"/>
                <a:sym typeface="Arial"/>
              </a:rPr>
            </a:br>
            <a:endParaRPr sz="9600" dirty="0">
              <a:solidFill>
                <a:srgbClr val="1D1C1D"/>
              </a:solidFill>
              <a:latin typeface="Arial"/>
              <a:ea typeface="Arial"/>
              <a:cs typeface="Arial"/>
              <a:sym typeface="Arial"/>
            </a:endParaRPr>
          </a:p>
          <a:p>
            <a:pPr marL="685800" lvl="0" indent="-381000" algn="l" rtl="0">
              <a:lnSpc>
                <a:spcPct val="115000"/>
              </a:lnSpc>
              <a:spcBef>
                <a:spcPts val="0"/>
              </a:spcBef>
              <a:spcAft>
                <a:spcPts val="0"/>
              </a:spcAft>
              <a:buClr>
                <a:srgbClr val="1D1C1D"/>
              </a:buClr>
              <a:buSzPct val="100000"/>
              <a:buChar char="●"/>
            </a:pPr>
            <a:r>
              <a:rPr lang="en-US" sz="9600" b="1" dirty="0">
                <a:solidFill>
                  <a:srgbClr val="1D1C1D"/>
                </a:solidFill>
                <a:latin typeface="Arial"/>
                <a:ea typeface="Arial"/>
                <a:cs typeface="Arial"/>
                <a:sym typeface="Arial"/>
              </a:rPr>
              <a:t>September Session:</a:t>
            </a:r>
            <a:r>
              <a:rPr lang="en-US" sz="9600" dirty="0">
                <a:solidFill>
                  <a:srgbClr val="1D1C1D"/>
                </a:solidFill>
                <a:latin typeface="Arial"/>
                <a:ea typeface="Arial"/>
                <a:cs typeface="Arial"/>
                <a:sym typeface="Arial"/>
              </a:rPr>
              <a:t> Thursday, September 3 | 12–1 PM (PT) | Zoom </a:t>
            </a:r>
            <a:br>
              <a:rPr lang="en-US" sz="9600" dirty="0">
                <a:solidFill>
                  <a:srgbClr val="1D1C1D"/>
                </a:solidFill>
                <a:latin typeface="Arial"/>
                <a:ea typeface="Arial"/>
                <a:cs typeface="Arial"/>
                <a:sym typeface="Arial"/>
              </a:rPr>
            </a:br>
            <a:r>
              <a:rPr lang="en-US" sz="9600" dirty="0">
                <a:solidFill>
                  <a:srgbClr val="1D1C1D"/>
                </a:solidFill>
                <a:latin typeface="Arial"/>
                <a:ea typeface="Arial"/>
                <a:cs typeface="Arial"/>
                <a:sym typeface="Arial"/>
              </a:rPr>
              <a:t>(</a:t>
            </a:r>
            <a:r>
              <a:rPr lang="en-US" sz="9600" dirty="0">
                <a:solidFill>
                  <a:srgbClr val="1264A3"/>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Register for the Sept 3 session</a:t>
            </a:r>
            <a:r>
              <a:rPr lang="en-US" sz="9600" dirty="0">
                <a:solidFill>
                  <a:srgbClr val="1D1C1D"/>
                </a:solidFill>
                <a:latin typeface="Arial"/>
                <a:ea typeface="Arial"/>
                <a:cs typeface="Arial"/>
                <a:sym typeface="Arial"/>
              </a:rPr>
              <a:t>)</a:t>
            </a:r>
            <a:endParaRPr sz="9600" dirty="0">
              <a:solidFill>
                <a:srgbClr val="1D1C1D"/>
              </a:solidFill>
              <a:latin typeface="Arial"/>
              <a:ea typeface="Arial"/>
              <a:cs typeface="Arial"/>
              <a:sym typeface="Arial"/>
            </a:endParaRPr>
          </a:p>
          <a:p>
            <a:pPr marL="914400" lvl="0" indent="0" algn="l" rtl="0">
              <a:lnSpc>
                <a:spcPct val="150000"/>
              </a:lnSpc>
              <a:spcBef>
                <a:spcPts val="1000"/>
              </a:spcBef>
              <a:spcAft>
                <a:spcPts val="0"/>
              </a:spcAft>
              <a:buNone/>
            </a:pPr>
            <a:endParaRPr sz="3250" dirty="0">
              <a:latin typeface="Arial"/>
              <a:ea typeface="Arial"/>
              <a:cs typeface="Arial"/>
              <a:sym typeface="Arial"/>
            </a:endParaRPr>
          </a:p>
          <a:p>
            <a:pPr marL="0" lvl="0" indent="0" algn="l" rtl="0">
              <a:lnSpc>
                <a:spcPct val="150000"/>
              </a:lnSpc>
              <a:spcBef>
                <a:spcPts val="1000"/>
              </a:spcBef>
              <a:spcAft>
                <a:spcPts val="0"/>
              </a:spcAft>
              <a:buSzPct val="28769"/>
              <a:buNone/>
            </a:pPr>
            <a:endParaRPr sz="3250" b="1" dirty="0">
              <a:latin typeface="Arial"/>
              <a:ea typeface="Arial"/>
              <a:cs typeface="Arial"/>
              <a:sym typeface="Arial"/>
            </a:endParaRPr>
          </a:p>
          <a:p>
            <a:pPr marL="0" lvl="0" indent="0" algn="l" rtl="0">
              <a:lnSpc>
                <a:spcPct val="115000"/>
              </a:lnSpc>
              <a:spcBef>
                <a:spcPts val="1200"/>
              </a:spcBef>
              <a:spcAft>
                <a:spcPts val="400"/>
              </a:spcAft>
              <a:buSzPct val="28769"/>
              <a:buNone/>
            </a:pPr>
            <a:endParaRPr sz="3250" dirty="0">
              <a:latin typeface="Arial"/>
              <a:ea typeface="Arial"/>
              <a:cs typeface="Arial"/>
              <a:sym typeface="Arial"/>
            </a:endParaRPr>
          </a:p>
        </p:txBody>
      </p:sp>
      <p:sp>
        <p:nvSpPr>
          <p:cNvPr id="308" name="Google Shape;308;p38"/>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9" name="Google Shape;309;p38"/>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pic>
        <p:nvPicPr>
          <p:cNvPr id="310" name="Google Shape;310;p38" descr="A black and white sign with white text&#10;&#10;AI-generated content may be incorrect."/>
          <p:cNvPicPr preferRelativeResize="0"/>
          <p:nvPr/>
        </p:nvPicPr>
        <p:blipFill>
          <a:blip r:embed="rId5">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314"/>
        <p:cNvGrpSpPr/>
        <p:nvPr/>
      </p:nvGrpSpPr>
      <p:grpSpPr>
        <a:xfrm>
          <a:off x="0" y="0"/>
          <a:ext cx="0" cy="0"/>
          <a:chOff x="0" y="0"/>
          <a:chExt cx="0" cy="0"/>
        </a:xfrm>
      </p:grpSpPr>
      <p:sp>
        <p:nvSpPr>
          <p:cNvPr id="315" name="Google Shape;315;p39"/>
          <p:cNvSpPr txBox="1">
            <a:spLocks noGrp="1"/>
          </p:cNvSpPr>
          <p:nvPr>
            <p:ph type="title"/>
          </p:nvPr>
        </p:nvSpPr>
        <p:spPr>
          <a:xfrm>
            <a:off x="838200" y="2263743"/>
            <a:ext cx="10515600" cy="2852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Arial"/>
              <a:buNone/>
            </a:pPr>
            <a:r>
              <a:rPr lang="en-US" sz="5000" b="1">
                <a:solidFill>
                  <a:schemeClr val="lt1"/>
                </a:solidFill>
                <a:latin typeface="Arial"/>
                <a:ea typeface="Arial"/>
                <a:cs typeface="Arial"/>
                <a:sym typeface="Arial"/>
              </a:rPr>
              <a:t>Undergraduate Research</a:t>
            </a:r>
            <a:endParaRPr sz="5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4000"/>
              <a:buFont typeface="Arial"/>
              <a:buNone/>
            </a:pPr>
            <a:endParaRPr sz="4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4000"/>
              <a:buFont typeface="Arial"/>
              <a:buNone/>
            </a:pPr>
            <a:endParaRPr sz="4000">
              <a:solidFill>
                <a:schemeClr val="lt1"/>
              </a:solidFill>
              <a:latin typeface="Arial"/>
              <a:ea typeface="Arial"/>
              <a:cs typeface="Arial"/>
              <a:sym typeface="Arial"/>
            </a:endParaRPr>
          </a:p>
        </p:txBody>
      </p:sp>
      <p:sp>
        <p:nvSpPr>
          <p:cNvPr id="316" name="Google Shape;316;p39"/>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pic>
        <p:nvPicPr>
          <p:cNvPr id="317" name="Google Shape;317;p39"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0"/>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Getting Involved In Undergraduate Research</a:t>
            </a:r>
            <a:endParaRPr sz="3500">
              <a:solidFill>
                <a:srgbClr val="005587"/>
              </a:solidFill>
              <a:latin typeface="Arial"/>
              <a:ea typeface="Arial"/>
              <a:cs typeface="Arial"/>
              <a:sym typeface="Arial"/>
            </a:endParaRPr>
          </a:p>
        </p:txBody>
      </p:sp>
      <p:sp>
        <p:nvSpPr>
          <p:cNvPr id="323" name="Google Shape;323;p40"/>
          <p:cNvSpPr txBox="1">
            <a:spLocks noGrp="1"/>
          </p:cNvSpPr>
          <p:nvPr>
            <p:ph type="body" idx="1"/>
          </p:nvPr>
        </p:nvSpPr>
        <p:spPr>
          <a:xfrm>
            <a:off x="838200" y="1236825"/>
            <a:ext cx="10986000" cy="47706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1000"/>
              </a:spcBef>
              <a:spcAft>
                <a:spcPts val="0"/>
              </a:spcAft>
              <a:buSzPts val="3000"/>
              <a:buChar char="•"/>
            </a:pPr>
            <a:r>
              <a:rPr lang="en-US" sz="30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Biomedical Research Minor</a:t>
            </a:r>
            <a:endParaRPr sz="3000" u="sng">
              <a:solidFill>
                <a:srgbClr val="1155CC"/>
              </a:solidFill>
              <a:latin typeface="Arial"/>
              <a:ea typeface="Arial"/>
              <a:cs typeface="Arial"/>
              <a:sym typeface="Arial"/>
            </a:endParaRPr>
          </a:p>
          <a:p>
            <a:pPr marL="914400" lvl="1" indent="-419100" algn="l" rtl="0">
              <a:lnSpc>
                <a:spcPct val="100000"/>
              </a:lnSpc>
              <a:spcBef>
                <a:spcPts val="1000"/>
              </a:spcBef>
              <a:spcAft>
                <a:spcPts val="0"/>
              </a:spcAft>
              <a:buSzPts val="3000"/>
              <a:buChar char="•"/>
            </a:pPr>
            <a:r>
              <a:rPr lang="en-US" sz="3000">
                <a:latin typeface="Arial"/>
                <a:ea typeface="Arial"/>
                <a:cs typeface="Arial"/>
                <a:sym typeface="Arial"/>
              </a:rPr>
              <a:t>Introductory course required to apply - BMD RES 5HA, BMD RES 10H, HNRS 70A </a:t>
            </a:r>
            <a:endParaRPr sz="3000">
              <a:latin typeface="Arial"/>
              <a:ea typeface="Arial"/>
              <a:cs typeface="Arial"/>
              <a:sym typeface="Arial"/>
            </a:endParaRPr>
          </a:p>
          <a:p>
            <a:pPr marL="457200" lvl="0" indent="-419100" algn="l" rtl="0">
              <a:lnSpc>
                <a:spcPct val="100000"/>
              </a:lnSpc>
              <a:spcBef>
                <a:spcPts val="1000"/>
              </a:spcBef>
              <a:spcAft>
                <a:spcPts val="0"/>
              </a:spcAft>
              <a:buSzPts val="3000"/>
              <a:buChar char="•"/>
            </a:pPr>
            <a:r>
              <a:rPr lang="en-US" sz="3000"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Undergraduate Research Center - Sciences</a:t>
            </a:r>
            <a:endParaRPr sz="3000" u="sng">
              <a:solidFill>
                <a:srgbClr val="1155CC"/>
              </a:solidFill>
              <a:latin typeface="Arial"/>
              <a:ea typeface="Arial"/>
              <a:cs typeface="Arial"/>
              <a:sym typeface="Arial"/>
            </a:endParaRPr>
          </a:p>
          <a:p>
            <a:pPr marL="457200" lvl="0" indent="-419100" algn="l" rtl="0">
              <a:lnSpc>
                <a:spcPct val="100000"/>
              </a:lnSpc>
              <a:spcBef>
                <a:spcPts val="1000"/>
              </a:spcBef>
              <a:spcAft>
                <a:spcPts val="0"/>
              </a:spcAft>
              <a:buSzPts val="3000"/>
              <a:buChar char="•"/>
            </a:pPr>
            <a:r>
              <a:rPr lang="en-US" sz="3000">
                <a:latin typeface="Arial"/>
                <a:ea typeface="Arial"/>
                <a:cs typeface="Arial"/>
                <a:sym typeface="Arial"/>
              </a:rPr>
              <a:t>Consult with your major advisor for major-specific information (i.e. </a:t>
            </a:r>
            <a:r>
              <a:rPr lang="en-US" sz="3000"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MIMG’s Undergraduate Research Guide</a:t>
            </a:r>
            <a:r>
              <a:rPr lang="en-US" sz="3000">
                <a:latin typeface="Arial"/>
                <a:ea typeface="Arial"/>
                <a:cs typeface="Arial"/>
                <a:sym typeface="Arial"/>
              </a:rPr>
              <a:t>).</a:t>
            </a:r>
            <a:endParaRPr sz="3000" b="1">
              <a:solidFill>
                <a:srgbClr val="111827"/>
              </a:solidFill>
              <a:highlight>
                <a:srgbClr val="FFFFFF"/>
              </a:highlight>
              <a:latin typeface="Arial"/>
              <a:ea typeface="Arial"/>
              <a:cs typeface="Arial"/>
              <a:sym typeface="Arial"/>
            </a:endParaRPr>
          </a:p>
        </p:txBody>
      </p:sp>
      <p:sp>
        <p:nvSpPr>
          <p:cNvPr id="324" name="Google Shape;324;p40"/>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5" name="Google Shape;325;p40"/>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pic>
        <p:nvPicPr>
          <p:cNvPr id="326" name="Google Shape;326;p40" descr="A black and white sign with white text&#10;&#10;AI-generated content may be incorrect."/>
          <p:cNvPicPr preferRelativeResize="0"/>
          <p:nvPr/>
        </p:nvPicPr>
        <p:blipFill>
          <a:blip r:embed="rId6">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330"/>
        <p:cNvGrpSpPr/>
        <p:nvPr/>
      </p:nvGrpSpPr>
      <p:grpSpPr>
        <a:xfrm>
          <a:off x="0" y="0"/>
          <a:ext cx="0" cy="0"/>
          <a:chOff x="0" y="0"/>
          <a:chExt cx="0" cy="0"/>
        </a:xfrm>
      </p:grpSpPr>
      <p:sp>
        <p:nvSpPr>
          <p:cNvPr id="331" name="Google Shape;331;p41"/>
          <p:cNvSpPr txBox="1">
            <a:spLocks noGrp="1"/>
          </p:cNvSpPr>
          <p:nvPr>
            <p:ph type="title"/>
          </p:nvPr>
        </p:nvSpPr>
        <p:spPr>
          <a:xfrm>
            <a:off x="838200" y="1285501"/>
            <a:ext cx="10515600" cy="32484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Arial"/>
              <a:buNone/>
            </a:pPr>
            <a:r>
              <a:rPr lang="en-US" sz="5000" b="1">
                <a:solidFill>
                  <a:schemeClr val="lt1"/>
                </a:solidFill>
                <a:latin typeface="Arial"/>
                <a:ea typeface="Arial"/>
                <a:cs typeface="Arial"/>
                <a:sym typeface="Arial"/>
              </a:rPr>
              <a:t>Major-Specific Information</a:t>
            </a:r>
            <a:endParaRPr sz="5000" b="1">
              <a:solidFill>
                <a:schemeClr val="lt1"/>
              </a:solidFill>
              <a:latin typeface="Arial"/>
              <a:ea typeface="Arial"/>
              <a:cs typeface="Arial"/>
              <a:sym typeface="Arial"/>
            </a:endParaRPr>
          </a:p>
          <a:p>
            <a:pPr marL="0" lvl="0" indent="0" algn="l" rtl="0">
              <a:lnSpc>
                <a:spcPct val="90000"/>
              </a:lnSpc>
              <a:spcBef>
                <a:spcPts val="0"/>
              </a:spcBef>
              <a:spcAft>
                <a:spcPts val="0"/>
              </a:spcAft>
              <a:buClr>
                <a:schemeClr val="lt1"/>
              </a:buClr>
              <a:buSzPts val="4000"/>
              <a:buFont typeface="Arial"/>
              <a:buNone/>
            </a:pPr>
            <a:endParaRPr sz="4000">
              <a:solidFill>
                <a:schemeClr val="lt1"/>
              </a:solidFill>
              <a:latin typeface="Arial"/>
              <a:ea typeface="Arial"/>
              <a:cs typeface="Arial"/>
              <a:sym typeface="Arial"/>
            </a:endParaRPr>
          </a:p>
        </p:txBody>
      </p:sp>
      <p:sp>
        <p:nvSpPr>
          <p:cNvPr id="332" name="Google Shape;332;p41"/>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pic>
        <p:nvPicPr>
          <p:cNvPr id="333" name="Google Shape;333;p41"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337"/>
        <p:cNvGrpSpPr/>
        <p:nvPr/>
      </p:nvGrpSpPr>
      <p:grpSpPr>
        <a:xfrm>
          <a:off x="0" y="0"/>
          <a:ext cx="0" cy="0"/>
          <a:chOff x="0" y="0"/>
          <a:chExt cx="0" cy="0"/>
        </a:xfrm>
      </p:grpSpPr>
      <p:sp>
        <p:nvSpPr>
          <p:cNvPr id="338" name="Google Shape;338;p42"/>
          <p:cNvSpPr txBox="1">
            <a:spLocks noGrp="1"/>
          </p:cNvSpPr>
          <p:nvPr>
            <p:ph type="title"/>
          </p:nvPr>
        </p:nvSpPr>
        <p:spPr>
          <a:xfrm>
            <a:off x="838200" y="2002643"/>
            <a:ext cx="10515600" cy="2852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80000"/>
              <a:buFont typeface="Arial"/>
              <a:buNone/>
            </a:pPr>
            <a:r>
              <a:rPr lang="en-US" sz="5000" b="1">
                <a:solidFill>
                  <a:schemeClr val="lt1"/>
                </a:solidFill>
                <a:latin typeface="Arial"/>
                <a:ea typeface="Arial"/>
                <a:cs typeface="Arial"/>
                <a:sym typeface="Arial"/>
              </a:rPr>
              <a:t>Computational and Systems Biology (CaSB)</a:t>
            </a:r>
            <a:endParaRPr sz="5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ct val="80000"/>
              <a:buFont typeface="Arial"/>
              <a:buNone/>
            </a:pPr>
            <a:r>
              <a:rPr lang="en-US" sz="5000" b="1">
                <a:solidFill>
                  <a:schemeClr val="lt1"/>
                </a:solidFill>
                <a:latin typeface="Arial"/>
                <a:ea typeface="Arial"/>
                <a:cs typeface="Arial"/>
                <a:sym typeface="Arial"/>
              </a:rPr>
              <a:t>Interdepartmental Program</a:t>
            </a:r>
            <a:endParaRPr sz="5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ct val="116129"/>
              <a:buFont typeface="Arial"/>
              <a:buNone/>
            </a:pPr>
            <a:r>
              <a:rPr lang="en-US" sz="3444">
                <a:solidFill>
                  <a:schemeClr val="lt1"/>
                </a:solidFill>
                <a:latin typeface="Arial"/>
                <a:ea typeface="Arial"/>
                <a:cs typeface="Arial"/>
                <a:sym typeface="Arial"/>
              </a:rPr>
              <a:t>Comp. Bio Major</a:t>
            </a:r>
            <a:endParaRPr sz="3444">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ct val="116129"/>
              <a:buFont typeface="Arial"/>
              <a:buNone/>
            </a:pPr>
            <a:r>
              <a:rPr lang="en-US" sz="3444">
                <a:solidFill>
                  <a:schemeClr val="lt1"/>
                </a:solidFill>
                <a:latin typeface="Arial"/>
                <a:ea typeface="Arial"/>
                <a:cs typeface="Arial"/>
                <a:sym typeface="Arial"/>
              </a:rPr>
              <a:t>Mathematical Biology Minor</a:t>
            </a:r>
            <a:endParaRPr sz="3444">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ct val="116129"/>
              <a:buFont typeface="Arial"/>
              <a:buNone/>
            </a:pPr>
            <a:r>
              <a:rPr lang="en-US" sz="3444">
                <a:solidFill>
                  <a:schemeClr val="lt1"/>
                </a:solidFill>
                <a:latin typeface="Arial"/>
                <a:ea typeface="Arial"/>
                <a:cs typeface="Arial"/>
                <a:sym typeface="Arial"/>
              </a:rPr>
              <a:t>Systems Biology Minor</a:t>
            </a:r>
            <a:endParaRPr sz="3444">
              <a:solidFill>
                <a:schemeClr val="lt1"/>
              </a:solidFill>
              <a:latin typeface="Arial"/>
              <a:ea typeface="Arial"/>
              <a:cs typeface="Arial"/>
              <a:sym typeface="Arial"/>
            </a:endParaRPr>
          </a:p>
        </p:txBody>
      </p:sp>
      <p:sp>
        <p:nvSpPr>
          <p:cNvPr id="339" name="Google Shape;339;p42"/>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pic>
        <p:nvPicPr>
          <p:cNvPr id="340" name="Google Shape;340;p42"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3"/>
          <p:cNvSpPr txBox="1">
            <a:spLocks noGrp="1"/>
          </p:cNvSpPr>
          <p:nvPr>
            <p:ph type="title"/>
          </p:nvPr>
        </p:nvSpPr>
        <p:spPr>
          <a:xfrm>
            <a:off x="89950" y="86850"/>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Computational Biology (Comp Bio) Major</a:t>
            </a:r>
            <a:endParaRPr sz="3500">
              <a:solidFill>
                <a:srgbClr val="005587"/>
              </a:solidFill>
              <a:latin typeface="Arial"/>
              <a:ea typeface="Arial"/>
              <a:cs typeface="Arial"/>
              <a:sym typeface="Arial"/>
            </a:endParaRPr>
          </a:p>
        </p:txBody>
      </p:sp>
      <p:sp>
        <p:nvSpPr>
          <p:cNvPr id="346" name="Google Shape;346;p43"/>
          <p:cNvSpPr txBox="1">
            <a:spLocks noGrp="1"/>
          </p:cNvSpPr>
          <p:nvPr>
            <p:ph type="body" idx="1"/>
          </p:nvPr>
        </p:nvSpPr>
        <p:spPr>
          <a:xfrm>
            <a:off x="578050" y="995650"/>
            <a:ext cx="10986000" cy="477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600">
                <a:latin typeface="Arial"/>
                <a:ea typeface="Arial"/>
                <a:cs typeface="Arial"/>
                <a:sym typeface="Arial"/>
              </a:rPr>
              <a:t>Computational and Systems Biology (CaSB) is an interdisciplinary field that trains students to solve fundamental and applied biological problems by combining the sciences, mathematics, and computing. </a:t>
            </a:r>
            <a:br>
              <a:rPr lang="en-US" sz="2600">
                <a:latin typeface="Arial"/>
                <a:ea typeface="Arial"/>
                <a:cs typeface="Arial"/>
                <a:sym typeface="Arial"/>
              </a:rPr>
            </a:br>
            <a:br>
              <a:rPr lang="en-US" sz="2600">
                <a:latin typeface="Arial"/>
                <a:ea typeface="Arial"/>
                <a:cs typeface="Arial"/>
                <a:sym typeface="Arial"/>
              </a:rPr>
            </a:br>
            <a:r>
              <a:rPr lang="en-US" sz="2600">
                <a:latin typeface="Arial"/>
                <a:ea typeface="Arial"/>
                <a:cs typeface="Arial"/>
                <a:sym typeface="Arial"/>
              </a:rPr>
              <a:t>Students learn to apply quantitative and computational approaches to solve a vast array of biological questions, such as how cells process information, which genes influence disease risk, what determines rates of tumor growth, and which factors drive biodiversity.</a:t>
            </a:r>
            <a:endParaRPr sz="3200">
              <a:latin typeface="Arial"/>
              <a:ea typeface="Arial"/>
              <a:cs typeface="Arial"/>
              <a:sym typeface="Arial"/>
            </a:endParaRPr>
          </a:p>
        </p:txBody>
      </p:sp>
      <p:sp>
        <p:nvSpPr>
          <p:cNvPr id="347" name="Google Shape;347;p43"/>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8" name="Google Shape;348;p43"/>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9" name="Google Shape;349;p43"/>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pic>
        <p:nvPicPr>
          <p:cNvPr id="350" name="Google Shape;350;p43"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4"/>
          <p:cNvSpPr txBox="1">
            <a:spLocks noGrp="1"/>
          </p:cNvSpPr>
          <p:nvPr>
            <p:ph type="title"/>
          </p:nvPr>
        </p:nvSpPr>
        <p:spPr>
          <a:xfrm>
            <a:off x="89950" y="86850"/>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Computational Biology (Comp Bio) Major</a:t>
            </a:r>
            <a:endParaRPr sz="3500">
              <a:solidFill>
                <a:srgbClr val="005587"/>
              </a:solidFill>
              <a:latin typeface="Arial"/>
              <a:ea typeface="Arial"/>
              <a:cs typeface="Arial"/>
              <a:sym typeface="Arial"/>
            </a:endParaRPr>
          </a:p>
        </p:txBody>
      </p:sp>
      <p:sp>
        <p:nvSpPr>
          <p:cNvPr id="356" name="Google Shape;356;p44"/>
          <p:cNvSpPr txBox="1">
            <a:spLocks noGrp="1"/>
          </p:cNvSpPr>
          <p:nvPr>
            <p:ph type="body" idx="1"/>
          </p:nvPr>
        </p:nvSpPr>
        <p:spPr>
          <a:xfrm>
            <a:off x="578050" y="995650"/>
            <a:ext cx="10986000" cy="47706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1000"/>
              </a:spcBef>
              <a:spcAft>
                <a:spcPts val="0"/>
              </a:spcAft>
              <a:buSzPts val="2600"/>
              <a:buChar char="●"/>
            </a:pPr>
            <a:r>
              <a:rPr lang="en-US" sz="2600">
                <a:latin typeface="Arial"/>
                <a:ea typeface="Arial"/>
                <a:cs typeface="Arial"/>
                <a:sym typeface="Arial"/>
              </a:rPr>
              <a:t>Research Driven Major</a:t>
            </a:r>
            <a:endParaRPr sz="2600">
              <a:latin typeface="Arial"/>
              <a:ea typeface="Arial"/>
              <a:cs typeface="Arial"/>
              <a:sym typeface="Arial"/>
            </a:endParaRPr>
          </a:p>
          <a:p>
            <a:pPr marL="457200" lvl="0" indent="-393700" algn="l" rtl="0">
              <a:lnSpc>
                <a:spcPct val="100000"/>
              </a:lnSpc>
              <a:spcBef>
                <a:spcPts val="0"/>
              </a:spcBef>
              <a:spcAft>
                <a:spcPts val="0"/>
              </a:spcAft>
              <a:buSzPts val="2600"/>
              <a:buChar char="●"/>
            </a:pPr>
            <a:r>
              <a:rPr lang="en-US" sz="2600">
                <a:latin typeface="Arial"/>
                <a:ea typeface="Arial"/>
                <a:cs typeface="Arial"/>
                <a:sym typeface="Arial"/>
              </a:rPr>
              <a:t>Core Courses: </a:t>
            </a:r>
            <a:endParaRPr sz="2600">
              <a:latin typeface="Arial"/>
              <a:ea typeface="Arial"/>
              <a:cs typeface="Arial"/>
              <a:sym typeface="Arial"/>
            </a:endParaRPr>
          </a:p>
          <a:p>
            <a:pPr marL="914400" lvl="1" indent="-393700" algn="l" rtl="0">
              <a:lnSpc>
                <a:spcPct val="100000"/>
              </a:lnSpc>
              <a:spcBef>
                <a:spcPts val="0"/>
              </a:spcBef>
              <a:spcAft>
                <a:spcPts val="0"/>
              </a:spcAft>
              <a:buSzPts val="2600"/>
              <a:buChar char="○"/>
            </a:pPr>
            <a:r>
              <a:rPr lang="en-US" sz="2600">
                <a:latin typeface="Arial"/>
                <a:ea typeface="Arial"/>
                <a:cs typeface="Arial"/>
                <a:sym typeface="Arial"/>
              </a:rPr>
              <a:t>Capstone(Research) requirement</a:t>
            </a:r>
            <a:endParaRPr sz="2600">
              <a:latin typeface="Arial"/>
              <a:ea typeface="Arial"/>
              <a:cs typeface="Arial"/>
              <a:sym typeface="Arial"/>
            </a:endParaRPr>
          </a:p>
          <a:p>
            <a:pPr marL="914400" lvl="1" indent="-393700" algn="l" rtl="0">
              <a:lnSpc>
                <a:spcPct val="100000"/>
              </a:lnSpc>
              <a:spcBef>
                <a:spcPts val="0"/>
              </a:spcBef>
              <a:spcAft>
                <a:spcPts val="0"/>
              </a:spcAft>
              <a:buSzPts val="2600"/>
              <a:buChar char="○"/>
            </a:pPr>
            <a:r>
              <a:rPr lang="en-US" sz="2600">
                <a:latin typeface="Arial"/>
                <a:ea typeface="Arial"/>
                <a:cs typeface="Arial"/>
                <a:sym typeface="Arial"/>
              </a:rPr>
              <a:t>Core Curriculum Research intensive</a:t>
            </a:r>
            <a:endParaRPr sz="2600">
              <a:latin typeface="Arial"/>
              <a:ea typeface="Arial"/>
              <a:cs typeface="Arial"/>
              <a:sym typeface="Arial"/>
            </a:endParaRPr>
          </a:p>
          <a:p>
            <a:pPr marL="914400" lvl="1" indent="-393700" algn="l" rtl="0">
              <a:lnSpc>
                <a:spcPct val="100000"/>
              </a:lnSpc>
              <a:spcBef>
                <a:spcPts val="0"/>
              </a:spcBef>
              <a:spcAft>
                <a:spcPts val="0"/>
              </a:spcAft>
              <a:buSzPts val="2600"/>
              <a:buChar char="○"/>
            </a:pPr>
            <a:r>
              <a:rPr lang="en-US" sz="2600">
                <a:latin typeface="Arial"/>
                <a:ea typeface="Arial"/>
                <a:cs typeface="Arial"/>
                <a:sym typeface="Arial"/>
              </a:rPr>
              <a:t>Three Different Track Elective Options for Students to choose from. </a:t>
            </a:r>
            <a:endParaRPr sz="2600">
              <a:latin typeface="Arial"/>
              <a:ea typeface="Arial"/>
              <a:cs typeface="Arial"/>
              <a:sym typeface="Arial"/>
            </a:endParaRPr>
          </a:p>
          <a:p>
            <a:pPr marL="457200" lvl="0" indent="-393700" algn="l" rtl="0">
              <a:lnSpc>
                <a:spcPct val="100000"/>
              </a:lnSpc>
              <a:spcBef>
                <a:spcPts val="0"/>
              </a:spcBef>
              <a:spcAft>
                <a:spcPts val="0"/>
              </a:spcAft>
              <a:buSzPts val="2600"/>
              <a:buChar char="●"/>
            </a:pPr>
            <a:r>
              <a:rPr lang="en-US" sz="2600">
                <a:latin typeface="Arial"/>
                <a:ea typeface="Arial"/>
                <a:cs typeface="Arial"/>
                <a:sym typeface="Arial"/>
              </a:rPr>
              <a:t>Career highlights</a:t>
            </a:r>
            <a:endParaRPr sz="2600">
              <a:latin typeface="Arial"/>
              <a:ea typeface="Arial"/>
              <a:cs typeface="Arial"/>
              <a:sym typeface="Arial"/>
            </a:endParaRPr>
          </a:p>
          <a:p>
            <a:pPr marL="914400" lvl="1" indent="-393700" algn="l" rtl="0">
              <a:lnSpc>
                <a:spcPct val="100000"/>
              </a:lnSpc>
              <a:spcBef>
                <a:spcPts val="0"/>
              </a:spcBef>
              <a:spcAft>
                <a:spcPts val="0"/>
              </a:spcAft>
              <a:buSzPts val="2600"/>
              <a:buChar char="○"/>
            </a:pPr>
            <a:r>
              <a:rPr lang="en-US" sz="2600">
                <a:latin typeface="Arial"/>
                <a:ea typeface="Arial"/>
                <a:cs typeface="Arial"/>
                <a:sym typeface="Arial"/>
              </a:rPr>
              <a:t>Biotech</a:t>
            </a:r>
            <a:endParaRPr sz="2600">
              <a:latin typeface="Arial"/>
              <a:ea typeface="Arial"/>
              <a:cs typeface="Arial"/>
              <a:sym typeface="Arial"/>
            </a:endParaRPr>
          </a:p>
          <a:p>
            <a:pPr marL="914400" lvl="1" indent="-393700" algn="l" rtl="0">
              <a:lnSpc>
                <a:spcPct val="100000"/>
              </a:lnSpc>
              <a:spcBef>
                <a:spcPts val="0"/>
              </a:spcBef>
              <a:spcAft>
                <a:spcPts val="0"/>
              </a:spcAft>
              <a:buSzPts val="2600"/>
              <a:buChar char="○"/>
            </a:pPr>
            <a:r>
              <a:rPr lang="en-US" sz="2600">
                <a:latin typeface="Arial"/>
                <a:ea typeface="Arial"/>
                <a:cs typeface="Arial"/>
                <a:sym typeface="Arial"/>
              </a:rPr>
              <a:t>Masters and Doctoral Programs</a:t>
            </a:r>
            <a:endParaRPr sz="2600">
              <a:latin typeface="Arial"/>
              <a:ea typeface="Arial"/>
              <a:cs typeface="Arial"/>
              <a:sym typeface="Arial"/>
            </a:endParaRPr>
          </a:p>
          <a:p>
            <a:pPr marL="914400" lvl="1" indent="-393700" algn="l" rtl="0">
              <a:lnSpc>
                <a:spcPct val="100000"/>
              </a:lnSpc>
              <a:spcBef>
                <a:spcPts val="0"/>
              </a:spcBef>
              <a:spcAft>
                <a:spcPts val="0"/>
              </a:spcAft>
              <a:buSzPts val="2600"/>
              <a:buChar char="○"/>
            </a:pPr>
            <a:r>
              <a:rPr lang="en-US" sz="2600">
                <a:latin typeface="Arial"/>
                <a:ea typeface="Arial"/>
                <a:cs typeface="Arial"/>
                <a:sym typeface="Arial"/>
              </a:rPr>
              <a:t>Data Science</a:t>
            </a:r>
            <a:endParaRPr sz="2600">
              <a:latin typeface="Arial"/>
              <a:ea typeface="Arial"/>
              <a:cs typeface="Arial"/>
              <a:sym typeface="Arial"/>
            </a:endParaRPr>
          </a:p>
          <a:p>
            <a:pPr marL="914400" lvl="1" indent="-393700" algn="l" rtl="0">
              <a:lnSpc>
                <a:spcPct val="100000"/>
              </a:lnSpc>
              <a:spcBef>
                <a:spcPts val="0"/>
              </a:spcBef>
              <a:spcAft>
                <a:spcPts val="0"/>
              </a:spcAft>
              <a:buSzPts val="2600"/>
              <a:buChar char="○"/>
            </a:pPr>
            <a:r>
              <a:rPr lang="en-US" sz="2600">
                <a:latin typeface="Arial"/>
                <a:ea typeface="Arial"/>
                <a:cs typeface="Arial"/>
                <a:sym typeface="Arial"/>
              </a:rPr>
              <a:t>Among many other career pathways</a:t>
            </a:r>
            <a:endParaRPr sz="2600">
              <a:latin typeface="Arial"/>
              <a:ea typeface="Arial"/>
              <a:cs typeface="Arial"/>
              <a:sym typeface="Arial"/>
            </a:endParaRPr>
          </a:p>
        </p:txBody>
      </p:sp>
      <p:sp>
        <p:nvSpPr>
          <p:cNvPr id="357" name="Google Shape;357;p44"/>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8" name="Google Shape;358;p44"/>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9" name="Google Shape;359;p44"/>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pic>
        <p:nvPicPr>
          <p:cNvPr id="360" name="Google Shape;360;p44"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364"/>
        <p:cNvGrpSpPr/>
        <p:nvPr/>
      </p:nvGrpSpPr>
      <p:grpSpPr>
        <a:xfrm>
          <a:off x="0" y="0"/>
          <a:ext cx="0" cy="0"/>
          <a:chOff x="0" y="0"/>
          <a:chExt cx="0" cy="0"/>
        </a:xfrm>
      </p:grpSpPr>
      <p:sp>
        <p:nvSpPr>
          <p:cNvPr id="365" name="Google Shape;365;p45"/>
          <p:cNvSpPr txBox="1">
            <a:spLocks noGrp="1"/>
          </p:cNvSpPr>
          <p:nvPr>
            <p:ph type="title"/>
          </p:nvPr>
        </p:nvSpPr>
        <p:spPr>
          <a:xfrm>
            <a:off x="838200" y="1798143"/>
            <a:ext cx="10515600" cy="2852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Arial"/>
              <a:buNone/>
            </a:pPr>
            <a:r>
              <a:rPr lang="en-US" sz="5000" b="1">
                <a:solidFill>
                  <a:schemeClr val="lt1"/>
                </a:solidFill>
                <a:latin typeface="Arial"/>
                <a:ea typeface="Arial"/>
                <a:cs typeface="Arial"/>
                <a:sym typeface="Arial"/>
              </a:rPr>
              <a:t>EEB Department</a:t>
            </a:r>
            <a:endParaRPr sz="5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4000"/>
              <a:buFont typeface="Arial"/>
              <a:buNone/>
            </a:pPr>
            <a:r>
              <a:rPr lang="en-US" sz="4000">
                <a:solidFill>
                  <a:schemeClr val="lt1"/>
                </a:solidFill>
                <a:latin typeface="Arial"/>
                <a:ea typeface="Arial"/>
                <a:cs typeface="Arial"/>
                <a:sym typeface="Arial"/>
              </a:rPr>
              <a:t>Biology, Ecology, Behavior, and Evolution (EBE), and Marine Biology Majors</a:t>
            </a:r>
            <a:endParaRPr sz="3000">
              <a:solidFill>
                <a:schemeClr val="lt1"/>
              </a:solidFill>
              <a:latin typeface="Arial"/>
              <a:ea typeface="Arial"/>
              <a:cs typeface="Arial"/>
              <a:sym typeface="Arial"/>
            </a:endParaRPr>
          </a:p>
        </p:txBody>
      </p:sp>
      <p:sp>
        <p:nvSpPr>
          <p:cNvPr id="366" name="Google Shape;366;p45"/>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pic>
        <p:nvPicPr>
          <p:cNvPr id="367" name="Google Shape;367;p45"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pic>
        <p:nvPicPr>
          <p:cNvPr id="368" name="Google Shape;368;p45" descr="A photo of a monkey on a tree branch."/>
          <p:cNvPicPr preferRelativeResize="0"/>
          <p:nvPr/>
        </p:nvPicPr>
        <p:blipFill rotWithShape="1">
          <a:blip r:embed="rId4">
            <a:alphaModFix/>
          </a:blip>
          <a:srcRect t="9657" b="27435"/>
          <a:stretch/>
        </p:blipFill>
        <p:spPr>
          <a:xfrm>
            <a:off x="8967200" y="426850"/>
            <a:ext cx="2386600" cy="22470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6"/>
          <p:cNvSpPr txBox="1">
            <a:spLocks noGrp="1"/>
          </p:cNvSpPr>
          <p:nvPr>
            <p:ph type="title"/>
          </p:nvPr>
        </p:nvSpPr>
        <p:spPr>
          <a:xfrm>
            <a:off x="89950" y="86850"/>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Biology</a:t>
            </a:r>
            <a:endParaRPr sz="3500">
              <a:solidFill>
                <a:srgbClr val="005587"/>
              </a:solidFill>
              <a:latin typeface="Arial"/>
              <a:ea typeface="Arial"/>
              <a:cs typeface="Arial"/>
              <a:sym typeface="Arial"/>
            </a:endParaRPr>
          </a:p>
        </p:txBody>
      </p:sp>
      <p:sp>
        <p:nvSpPr>
          <p:cNvPr id="374" name="Google Shape;374;p46"/>
          <p:cNvSpPr txBox="1">
            <a:spLocks noGrp="1"/>
          </p:cNvSpPr>
          <p:nvPr>
            <p:ph type="body" idx="1"/>
          </p:nvPr>
        </p:nvSpPr>
        <p:spPr>
          <a:xfrm>
            <a:off x="578050" y="995650"/>
            <a:ext cx="10986000" cy="4770600"/>
          </a:xfrm>
          <a:prstGeom prst="rect">
            <a:avLst/>
          </a:prstGeom>
          <a:noFill/>
          <a:ln>
            <a:noFill/>
          </a:ln>
        </p:spPr>
        <p:txBody>
          <a:bodyPr spcFirstLastPara="1" wrap="square" lIns="91425" tIns="45700" rIns="91425" bIns="45700" anchor="t" anchorCtr="0">
            <a:noAutofit/>
          </a:bodyPr>
          <a:lstStyle/>
          <a:p>
            <a:pPr marL="0" lvl="0" indent="0" algn="l" rtl="0">
              <a:lnSpc>
                <a:spcPct val="142857"/>
              </a:lnSpc>
              <a:spcBef>
                <a:spcPts val="0"/>
              </a:spcBef>
              <a:spcAft>
                <a:spcPts val="0"/>
              </a:spcAft>
              <a:buNone/>
            </a:pPr>
            <a:r>
              <a:rPr lang="en-US" sz="1950" b="1">
                <a:latin typeface="Arial"/>
                <a:ea typeface="Arial"/>
                <a:cs typeface="Arial"/>
                <a:sym typeface="Arial"/>
              </a:rPr>
              <a:t>Biology</a:t>
            </a:r>
            <a:r>
              <a:rPr lang="en-US" sz="1950">
                <a:latin typeface="Arial"/>
                <a:ea typeface="Arial"/>
                <a:cs typeface="Arial"/>
                <a:sym typeface="Arial"/>
              </a:rPr>
              <a:t> is a flexible major that allows students to explore diverse areas of the life sciences while building a strong foundation in biology, chemistry, physics, and mathematics. Students can tailor their coursework to their interests, from genetics and evolution to ecology, physiology, and molecular biology. This major is an excellent choice for students seeking a broad understanding of biological science and is particularly popular among those preparing for careers in healthcare, research, biotechnology, and other science-related fields. </a:t>
            </a:r>
            <a:endParaRPr sz="1950">
              <a:latin typeface="Arial"/>
              <a:ea typeface="Arial"/>
              <a:cs typeface="Arial"/>
              <a:sym typeface="Arial"/>
            </a:endParaRPr>
          </a:p>
          <a:p>
            <a:pPr marL="0" lvl="0" indent="0" algn="l" rtl="0">
              <a:lnSpc>
                <a:spcPct val="142857"/>
              </a:lnSpc>
              <a:spcBef>
                <a:spcPts val="0"/>
              </a:spcBef>
              <a:spcAft>
                <a:spcPts val="0"/>
              </a:spcAft>
              <a:buNone/>
            </a:pPr>
            <a:endParaRPr sz="1950">
              <a:latin typeface="Arial"/>
              <a:ea typeface="Arial"/>
              <a:cs typeface="Arial"/>
              <a:sym typeface="Arial"/>
            </a:endParaRPr>
          </a:p>
          <a:p>
            <a:pPr marL="0" lvl="0" indent="0" algn="l" rtl="0">
              <a:lnSpc>
                <a:spcPct val="142857"/>
              </a:lnSpc>
              <a:spcBef>
                <a:spcPts val="0"/>
              </a:spcBef>
              <a:spcAft>
                <a:spcPts val="0"/>
              </a:spcAft>
              <a:buClr>
                <a:schemeClr val="dk1"/>
              </a:buClr>
              <a:buSzPts val="1100"/>
              <a:buFont typeface="Arial"/>
              <a:buNone/>
            </a:pPr>
            <a:r>
              <a:rPr lang="en-US" sz="1650" b="1" i="1">
                <a:latin typeface="Arial"/>
                <a:ea typeface="Arial"/>
                <a:cs typeface="Arial"/>
                <a:sym typeface="Arial"/>
              </a:rPr>
              <a:t>Students in this major are housed under Ecology &amp; Evolutionary Biology so will have priority, first, and potentially second pass access to EE BIOL courses and will have to confer with the class notes for any non-EE BIOL courses.</a:t>
            </a:r>
            <a:endParaRPr sz="1650" b="1" i="1">
              <a:latin typeface="Arial"/>
              <a:ea typeface="Arial"/>
              <a:cs typeface="Arial"/>
              <a:sym typeface="Arial"/>
            </a:endParaRPr>
          </a:p>
          <a:p>
            <a:pPr marL="0" lvl="0" indent="0" algn="l" rtl="0">
              <a:lnSpc>
                <a:spcPct val="100000"/>
              </a:lnSpc>
              <a:spcBef>
                <a:spcPts val="1000"/>
              </a:spcBef>
              <a:spcAft>
                <a:spcPts val="0"/>
              </a:spcAft>
              <a:buNone/>
            </a:pPr>
            <a:endParaRPr sz="2600" b="1">
              <a:latin typeface="Arial"/>
              <a:ea typeface="Arial"/>
              <a:cs typeface="Arial"/>
              <a:sym typeface="Arial"/>
            </a:endParaRPr>
          </a:p>
          <a:p>
            <a:pPr marL="0" lvl="0" indent="0" algn="l" rtl="0">
              <a:lnSpc>
                <a:spcPct val="100000"/>
              </a:lnSpc>
              <a:spcBef>
                <a:spcPts val="1000"/>
              </a:spcBef>
              <a:spcAft>
                <a:spcPts val="0"/>
              </a:spcAft>
              <a:buNone/>
            </a:pPr>
            <a:endParaRPr sz="2600" b="1">
              <a:latin typeface="Arial"/>
              <a:ea typeface="Arial"/>
              <a:cs typeface="Arial"/>
              <a:sym typeface="Arial"/>
            </a:endParaRPr>
          </a:p>
          <a:p>
            <a:pPr marL="0" lvl="0" indent="0" algn="l" rtl="0">
              <a:lnSpc>
                <a:spcPct val="100000"/>
              </a:lnSpc>
              <a:spcBef>
                <a:spcPts val="1000"/>
              </a:spcBef>
              <a:spcAft>
                <a:spcPts val="0"/>
              </a:spcAft>
              <a:buNone/>
            </a:pPr>
            <a:r>
              <a:rPr lang="en-US" sz="2600" b="1">
                <a:latin typeface="Arial"/>
                <a:ea typeface="Arial"/>
                <a:cs typeface="Arial"/>
                <a:sym typeface="Arial"/>
              </a:rPr>
              <a:t>[ADD PHOTOS, VISUALS AS DESIRED]</a:t>
            </a:r>
            <a:endParaRPr sz="2600" b="1">
              <a:latin typeface="Arial"/>
              <a:ea typeface="Arial"/>
              <a:cs typeface="Arial"/>
              <a:sym typeface="Arial"/>
            </a:endParaRPr>
          </a:p>
        </p:txBody>
      </p:sp>
      <p:sp>
        <p:nvSpPr>
          <p:cNvPr id="375" name="Google Shape;375;p46"/>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6" name="Google Shape;376;p46"/>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7" name="Google Shape;377;p46"/>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pic>
        <p:nvPicPr>
          <p:cNvPr id="378" name="Google Shape;378;p46"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Agenda</a:t>
            </a:r>
            <a:endParaRPr sz="4000" b="1">
              <a:solidFill>
                <a:srgbClr val="005587"/>
              </a:solidFill>
              <a:latin typeface="Arial"/>
              <a:ea typeface="Arial"/>
              <a:cs typeface="Arial"/>
              <a:sym typeface="Arial"/>
            </a:endParaRPr>
          </a:p>
          <a:p>
            <a:pPr marL="0" lvl="0" indent="0" algn="l" rtl="0">
              <a:lnSpc>
                <a:spcPct val="90000"/>
              </a:lnSpc>
              <a:spcBef>
                <a:spcPts val="0"/>
              </a:spcBef>
              <a:spcAft>
                <a:spcPts val="0"/>
              </a:spcAft>
              <a:buClr>
                <a:schemeClr val="dk1"/>
              </a:buClr>
              <a:buSzPts val="3500"/>
              <a:buFont typeface="Arial"/>
              <a:buNone/>
            </a:pPr>
            <a:endParaRPr sz="3500">
              <a:latin typeface="Arial"/>
              <a:ea typeface="Arial"/>
              <a:cs typeface="Arial"/>
              <a:sym typeface="Arial"/>
            </a:endParaRPr>
          </a:p>
        </p:txBody>
      </p:sp>
      <p:sp>
        <p:nvSpPr>
          <p:cNvPr id="147" name="Google Shape;147;p20"/>
          <p:cNvSpPr txBox="1">
            <a:spLocks noGrp="1"/>
          </p:cNvSpPr>
          <p:nvPr>
            <p:ph type="body" idx="1"/>
          </p:nvPr>
        </p:nvSpPr>
        <p:spPr>
          <a:xfrm>
            <a:off x="838200" y="1236825"/>
            <a:ext cx="10986000" cy="4770600"/>
          </a:xfrm>
          <a:prstGeom prst="rect">
            <a:avLst/>
          </a:prstGeom>
          <a:noFill/>
          <a:ln>
            <a:noFill/>
          </a:ln>
        </p:spPr>
        <p:txBody>
          <a:bodyPr spcFirstLastPara="1" wrap="square" lIns="91425" tIns="45700" rIns="91425" bIns="45700" anchor="t" anchorCtr="0">
            <a:normAutofit/>
          </a:bodyPr>
          <a:lstStyle/>
          <a:p>
            <a:pPr marL="457200" lvl="0" indent="-419100" algn="l" rtl="0">
              <a:lnSpc>
                <a:spcPct val="115000"/>
              </a:lnSpc>
              <a:spcBef>
                <a:spcPts val="0"/>
              </a:spcBef>
              <a:spcAft>
                <a:spcPts val="0"/>
              </a:spcAft>
              <a:buSzPts val="3000"/>
              <a:buChar char="•"/>
            </a:pPr>
            <a:r>
              <a:rPr lang="en-US" sz="3000">
                <a:latin typeface="Arial"/>
                <a:ea typeface="Arial"/>
                <a:cs typeface="Arial"/>
                <a:sym typeface="Arial"/>
              </a:rPr>
              <a:t>Life Sciences Core (major preparation courses)</a:t>
            </a:r>
            <a:endParaRPr sz="3000">
              <a:latin typeface="Arial"/>
              <a:ea typeface="Arial"/>
              <a:cs typeface="Arial"/>
              <a:sym typeface="Arial"/>
            </a:endParaRPr>
          </a:p>
          <a:p>
            <a:pPr marL="457200" lvl="0" indent="-419100" algn="l" rtl="0">
              <a:lnSpc>
                <a:spcPct val="115000"/>
              </a:lnSpc>
              <a:spcBef>
                <a:spcPts val="0"/>
              </a:spcBef>
              <a:spcAft>
                <a:spcPts val="0"/>
              </a:spcAft>
              <a:buSzPts val="3000"/>
              <a:buChar char="•"/>
            </a:pPr>
            <a:r>
              <a:rPr lang="en-US" sz="3000">
                <a:latin typeface="Arial"/>
                <a:ea typeface="Arial"/>
                <a:cs typeface="Arial"/>
                <a:sym typeface="Arial"/>
              </a:rPr>
              <a:t>Pre-Health</a:t>
            </a:r>
            <a:endParaRPr sz="3000">
              <a:latin typeface="Arial"/>
              <a:ea typeface="Arial"/>
              <a:cs typeface="Arial"/>
              <a:sym typeface="Arial"/>
            </a:endParaRPr>
          </a:p>
          <a:p>
            <a:pPr marL="457200" lvl="0" indent="-419100" algn="l" rtl="0">
              <a:lnSpc>
                <a:spcPct val="115000"/>
              </a:lnSpc>
              <a:spcBef>
                <a:spcPts val="0"/>
              </a:spcBef>
              <a:spcAft>
                <a:spcPts val="0"/>
              </a:spcAft>
              <a:buSzPts val="3000"/>
              <a:buChar char="•"/>
            </a:pPr>
            <a:r>
              <a:rPr lang="en-US" sz="3000">
                <a:latin typeface="Arial"/>
                <a:ea typeface="Arial"/>
                <a:cs typeface="Arial"/>
                <a:sym typeface="Arial"/>
              </a:rPr>
              <a:t>Research</a:t>
            </a:r>
            <a:endParaRPr sz="3000">
              <a:latin typeface="Arial"/>
              <a:ea typeface="Arial"/>
              <a:cs typeface="Arial"/>
              <a:sym typeface="Arial"/>
            </a:endParaRPr>
          </a:p>
          <a:p>
            <a:pPr marL="457200" lvl="0" indent="-419100" algn="l" rtl="0">
              <a:lnSpc>
                <a:spcPct val="115000"/>
              </a:lnSpc>
              <a:spcBef>
                <a:spcPts val="0"/>
              </a:spcBef>
              <a:spcAft>
                <a:spcPts val="0"/>
              </a:spcAft>
              <a:buSzPts val="3000"/>
              <a:buChar char="•"/>
            </a:pPr>
            <a:r>
              <a:rPr lang="en-US" sz="3000">
                <a:latin typeface="Arial"/>
                <a:ea typeface="Arial"/>
                <a:cs typeface="Arial"/>
                <a:sym typeface="Arial"/>
              </a:rPr>
              <a:t>Major-Specific Information</a:t>
            </a:r>
            <a:endParaRPr sz="3000">
              <a:latin typeface="Arial"/>
              <a:ea typeface="Arial"/>
              <a:cs typeface="Arial"/>
              <a:sym typeface="Arial"/>
            </a:endParaRPr>
          </a:p>
          <a:p>
            <a:pPr marL="457200" lvl="0" indent="-419100" algn="l" rtl="0">
              <a:lnSpc>
                <a:spcPct val="115000"/>
              </a:lnSpc>
              <a:spcBef>
                <a:spcPts val="0"/>
              </a:spcBef>
              <a:spcAft>
                <a:spcPts val="0"/>
              </a:spcAft>
              <a:buSzPts val="3000"/>
              <a:buChar char="•"/>
            </a:pPr>
            <a:r>
              <a:rPr lang="en-US" sz="3000">
                <a:latin typeface="Arial"/>
                <a:ea typeface="Arial"/>
                <a:cs typeface="Arial"/>
                <a:sym typeface="Arial"/>
              </a:rPr>
              <a:t>Career Planning</a:t>
            </a:r>
            <a:endParaRPr sz="3000">
              <a:latin typeface="Arial"/>
              <a:ea typeface="Arial"/>
              <a:cs typeface="Arial"/>
              <a:sym typeface="Arial"/>
            </a:endParaRPr>
          </a:p>
          <a:p>
            <a:pPr marL="457200" lvl="0" indent="-419100" algn="l" rtl="0">
              <a:lnSpc>
                <a:spcPct val="115000"/>
              </a:lnSpc>
              <a:spcBef>
                <a:spcPts val="0"/>
              </a:spcBef>
              <a:spcAft>
                <a:spcPts val="0"/>
              </a:spcAft>
              <a:buSzPts val="3000"/>
              <a:buChar char="•"/>
            </a:pPr>
            <a:r>
              <a:rPr lang="en-US" sz="3000">
                <a:latin typeface="Arial"/>
                <a:ea typeface="Arial"/>
                <a:cs typeface="Arial"/>
                <a:sym typeface="Arial"/>
              </a:rPr>
              <a:t>Fall Enrollment Recommendations</a:t>
            </a:r>
            <a:endParaRPr sz="1300">
              <a:latin typeface="Arial"/>
              <a:ea typeface="Arial"/>
              <a:cs typeface="Arial"/>
              <a:sym typeface="Arial"/>
            </a:endParaRPr>
          </a:p>
        </p:txBody>
      </p:sp>
      <p:sp>
        <p:nvSpPr>
          <p:cNvPr id="148" name="Google Shape;148;p20"/>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9" name="Google Shape;149;p20"/>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pic>
        <p:nvPicPr>
          <p:cNvPr id="150" name="Google Shape;150;p20"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
        <p:nvSpPr>
          <p:cNvPr id="151" name="Google Shape;151;p20"/>
          <p:cNvSpPr txBox="1"/>
          <p:nvPr/>
        </p:nvSpPr>
        <p:spPr>
          <a:xfrm>
            <a:off x="9039625" y="4776300"/>
            <a:ext cx="28641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a:solidFill>
                  <a:schemeClr val="dk1"/>
                </a:solidFill>
              </a:rPr>
              <a:t>Copy of Presentation</a:t>
            </a:r>
            <a:endParaRPr sz="2600">
              <a:solidFill>
                <a:schemeClr val="dk1"/>
              </a:solidFill>
            </a:endParaRPr>
          </a:p>
        </p:txBody>
      </p:sp>
      <p:pic>
        <p:nvPicPr>
          <p:cNvPr id="152" name="Google Shape;152;p20" title="FY NSO Presentation 2026 QR Code.png"/>
          <p:cNvPicPr preferRelativeResize="0"/>
          <p:nvPr/>
        </p:nvPicPr>
        <p:blipFill>
          <a:blip r:embed="rId4">
            <a:alphaModFix/>
          </a:blip>
          <a:stretch>
            <a:fillRect/>
          </a:stretch>
        </p:blipFill>
        <p:spPr>
          <a:xfrm>
            <a:off x="9382100" y="2641875"/>
            <a:ext cx="2179150" cy="2179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7"/>
          <p:cNvSpPr txBox="1">
            <a:spLocks noGrp="1"/>
          </p:cNvSpPr>
          <p:nvPr>
            <p:ph type="title"/>
          </p:nvPr>
        </p:nvSpPr>
        <p:spPr>
          <a:xfrm>
            <a:off x="89950" y="86850"/>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Ecology, Behavior, &amp; Evolution (EBE)</a:t>
            </a:r>
            <a:endParaRPr sz="3500">
              <a:solidFill>
                <a:srgbClr val="005587"/>
              </a:solidFill>
              <a:latin typeface="Arial"/>
              <a:ea typeface="Arial"/>
              <a:cs typeface="Arial"/>
              <a:sym typeface="Arial"/>
            </a:endParaRPr>
          </a:p>
        </p:txBody>
      </p:sp>
      <p:sp>
        <p:nvSpPr>
          <p:cNvPr id="384" name="Google Shape;384;p47"/>
          <p:cNvSpPr txBox="1">
            <a:spLocks noGrp="1"/>
          </p:cNvSpPr>
          <p:nvPr>
            <p:ph type="body" idx="1"/>
          </p:nvPr>
        </p:nvSpPr>
        <p:spPr>
          <a:xfrm>
            <a:off x="578050" y="995650"/>
            <a:ext cx="10986000" cy="4770600"/>
          </a:xfrm>
          <a:prstGeom prst="rect">
            <a:avLst/>
          </a:prstGeom>
          <a:noFill/>
          <a:ln>
            <a:noFill/>
          </a:ln>
        </p:spPr>
        <p:txBody>
          <a:bodyPr spcFirstLastPara="1" wrap="square" lIns="91425" tIns="45700" rIns="91425" bIns="45700" anchor="t" anchorCtr="0">
            <a:noAutofit/>
          </a:bodyPr>
          <a:lstStyle/>
          <a:p>
            <a:pPr marL="0" lvl="0" indent="0" algn="l" rtl="0">
              <a:lnSpc>
                <a:spcPct val="142857"/>
              </a:lnSpc>
              <a:spcBef>
                <a:spcPts val="0"/>
              </a:spcBef>
              <a:spcAft>
                <a:spcPts val="0"/>
              </a:spcAft>
              <a:buClr>
                <a:schemeClr val="dk1"/>
              </a:buClr>
              <a:buSzPts val="1100"/>
              <a:buFont typeface="Arial"/>
              <a:buNone/>
            </a:pPr>
            <a:r>
              <a:rPr lang="en-US" sz="1850" b="1">
                <a:latin typeface="Arial"/>
                <a:ea typeface="Arial"/>
                <a:cs typeface="Arial"/>
                <a:sym typeface="Arial"/>
              </a:rPr>
              <a:t>EBE</a:t>
            </a:r>
            <a:r>
              <a:rPr lang="en-US" sz="1850">
                <a:latin typeface="Arial"/>
                <a:ea typeface="Arial"/>
                <a:cs typeface="Arial"/>
                <a:sym typeface="Arial"/>
              </a:rPr>
              <a:t> is a major that explores how living organisms interact with one another and their environments, why they behave the way they do, and how species change over time. Students gain a deeper understanding of the natural world while developing skills in scientific inquiry and research through their culminating research experience (which includes the Field Biology Quarter*). The EBE major is an excellent choice for students interested in wildlife, conservation, environmental science, research, veterinary medicine, or pursuing advanced study in the biological sciences.</a:t>
            </a:r>
            <a:endParaRPr sz="1850">
              <a:latin typeface="Arial"/>
              <a:ea typeface="Arial"/>
              <a:cs typeface="Arial"/>
              <a:sym typeface="Arial"/>
            </a:endParaRPr>
          </a:p>
          <a:p>
            <a:pPr marL="0" lvl="0" indent="0" algn="l" rtl="0">
              <a:lnSpc>
                <a:spcPct val="100000"/>
              </a:lnSpc>
              <a:spcBef>
                <a:spcPts val="1000"/>
              </a:spcBef>
              <a:spcAft>
                <a:spcPts val="0"/>
              </a:spcAft>
              <a:buNone/>
            </a:pPr>
            <a:endParaRPr sz="2600" b="1">
              <a:latin typeface="Arial"/>
              <a:ea typeface="Arial"/>
              <a:cs typeface="Arial"/>
              <a:sym typeface="Arial"/>
            </a:endParaRPr>
          </a:p>
          <a:p>
            <a:pPr marL="0" lvl="0" indent="0" algn="l" rtl="0">
              <a:lnSpc>
                <a:spcPct val="100000"/>
              </a:lnSpc>
              <a:spcBef>
                <a:spcPts val="1000"/>
              </a:spcBef>
              <a:spcAft>
                <a:spcPts val="0"/>
              </a:spcAft>
              <a:buNone/>
            </a:pPr>
            <a:r>
              <a:rPr lang="en-US" sz="2600" b="1">
                <a:latin typeface="Arial"/>
                <a:ea typeface="Arial"/>
                <a:cs typeface="Arial"/>
                <a:sym typeface="Arial"/>
              </a:rPr>
              <a:t>*Students in this major must complete a culminating research experience. More information can be found on our EEB website.</a:t>
            </a:r>
            <a:endParaRPr sz="2600" b="1">
              <a:latin typeface="Arial"/>
              <a:ea typeface="Arial"/>
              <a:cs typeface="Arial"/>
              <a:sym typeface="Arial"/>
            </a:endParaRPr>
          </a:p>
        </p:txBody>
      </p:sp>
      <p:sp>
        <p:nvSpPr>
          <p:cNvPr id="385" name="Google Shape;385;p47"/>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6" name="Google Shape;386;p47"/>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7" name="Google Shape;387;p47"/>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pic>
        <p:nvPicPr>
          <p:cNvPr id="388" name="Google Shape;388;p47"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8"/>
          <p:cNvSpPr txBox="1">
            <a:spLocks noGrp="1"/>
          </p:cNvSpPr>
          <p:nvPr>
            <p:ph type="title"/>
          </p:nvPr>
        </p:nvSpPr>
        <p:spPr>
          <a:xfrm>
            <a:off x="89950" y="86850"/>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Marine Biology</a:t>
            </a:r>
            <a:endParaRPr sz="3500">
              <a:solidFill>
                <a:srgbClr val="005587"/>
              </a:solidFill>
              <a:latin typeface="Arial"/>
              <a:ea typeface="Arial"/>
              <a:cs typeface="Arial"/>
              <a:sym typeface="Arial"/>
            </a:endParaRPr>
          </a:p>
        </p:txBody>
      </p:sp>
      <p:sp>
        <p:nvSpPr>
          <p:cNvPr id="394" name="Google Shape;394;p48"/>
          <p:cNvSpPr txBox="1">
            <a:spLocks noGrp="1"/>
          </p:cNvSpPr>
          <p:nvPr>
            <p:ph type="body" idx="1"/>
          </p:nvPr>
        </p:nvSpPr>
        <p:spPr>
          <a:xfrm>
            <a:off x="578050" y="995650"/>
            <a:ext cx="10986000" cy="4770600"/>
          </a:xfrm>
          <a:prstGeom prst="rect">
            <a:avLst/>
          </a:prstGeom>
          <a:noFill/>
          <a:ln>
            <a:noFill/>
          </a:ln>
        </p:spPr>
        <p:txBody>
          <a:bodyPr spcFirstLastPara="1" wrap="square" lIns="91425" tIns="45700" rIns="91425" bIns="45700" anchor="t" anchorCtr="0">
            <a:noAutofit/>
          </a:bodyPr>
          <a:lstStyle/>
          <a:p>
            <a:pPr marL="0" lvl="0" indent="0" algn="l" rtl="0">
              <a:lnSpc>
                <a:spcPct val="142857"/>
              </a:lnSpc>
              <a:spcBef>
                <a:spcPts val="0"/>
              </a:spcBef>
              <a:spcAft>
                <a:spcPts val="0"/>
              </a:spcAft>
              <a:buNone/>
            </a:pPr>
            <a:r>
              <a:rPr lang="en-US" sz="2050">
                <a:latin typeface="Arial"/>
                <a:ea typeface="Arial"/>
                <a:cs typeface="Arial"/>
                <a:sym typeface="Arial"/>
              </a:rPr>
              <a:t>The Marine Biology major focuses on understanding marine organisms, their</a:t>
            </a:r>
            <a:br>
              <a:rPr lang="en-US" sz="2050">
                <a:latin typeface="Arial"/>
                <a:ea typeface="Arial"/>
                <a:cs typeface="Arial"/>
                <a:sym typeface="Arial"/>
              </a:rPr>
            </a:br>
            <a:r>
              <a:rPr lang="en-US" sz="2050">
                <a:latin typeface="Arial"/>
                <a:ea typeface="Arial"/>
                <a:cs typeface="Arial"/>
                <a:sym typeface="Arial"/>
              </a:rPr>
              <a:t>environments, and the processes that shape ocean ecosystems. Students combine classroom learning with hands-on field research, including our immersive Marine Biology Quarter* preparing them for careers in marine science, conservation, research, and environmental management.</a:t>
            </a:r>
            <a:endParaRPr sz="2050">
              <a:latin typeface="Arial"/>
              <a:ea typeface="Arial"/>
              <a:cs typeface="Arial"/>
              <a:sym typeface="Arial"/>
            </a:endParaRPr>
          </a:p>
          <a:p>
            <a:pPr marL="0" lvl="0" indent="0" algn="l" rtl="0">
              <a:lnSpc>
                <a:spcPct val="142857"/>
              </a:lnSpc>
              <a:spcBef>
                <a:spcPts val="0"/>
              </a:spcBef>
              <a:spcAft>
                <a:spcPts val="0"/>
              </a:spcAft>
              <a:buNone/>
            </a:pPr>
            <a:endParaRPr sz="2050">
              <a:latin typeface="Arial"/>
              <a:ea typeface="Arial"/>
              <a:cs typeface="Arial"/>
              <a:sym typeface="Arial"/>
            </a:endParaRPr>
          </a:p>
          <a:p>
            <a:pPr marL="0" lvl="0" indent="0" algn="l" rtl="0">
              <a:lnSpc>
                <a:spcPct val="100000"/>
              </a:lnSpc>
              <a:spcBef>
                <a:spcPts val="1000"/>
              </a:spcBef>
              <a:spcAft>
                <a:spcPts val="0"/>
              </a:spcAft>
              <a:buNone/>
            </a:pPr>
            <a:r>
              <a:rPr lang="en-US" sz="2600" b="1">
                <a:latin typeface="Arial"/>
                <a:ea typeface="Arial"/>
                <a:cs typeface="Arial"/>
                <a:sym typeface="Arial"/>
              </a:rPr>
              <a:t>*Students in this major must complete a culminating research experience. More information can be found on our EEB website.</a:t>
            </a:r>
            <a:endParaRPr sz="2600" b="1">
              <a:latin typeface="Arial"/>
              <a:ea typeface="Arial"/>
              <a:cs typeface="Arial"/>
              <a:sym typeface="Arial"/>
            </a:endParaRPr>
          </a:p>
        </p:txBody>
      </p:sp>
      <p:sp>
        <p:nvSpPr>
          <p:cNvPr id="395" name="Google Shape;395;p48"/>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6" name="Google Shape;396;p48"/>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7" name="Google Shape;397;p48"/>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pic>
        <p:nvPicPr>
          <p:cNvPr id="398" name="Google Shape;398;p48"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9"/>
          <p:cNvSpPr txBox="1">
            <a:spLocks noGrp="1"/>
          </p:cNvSpPr>
          <p:nvPr>
            <p:ph type="title"/>
          </p:nvPr>
        </p:nvSpPr>
        <p:spPr>
          <a:xfrm>
            <a:off x="89950" y="86850"/>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EEB LISTSERV</a:t>
            </a:r>
            <a:endParaRPr sz="3500">
              <a:solidFill>
                <a:srgbClr val="005587"/>
              </a:solidFill>
              <a:latin typeface="Arial"/>
              <a:ea typeface="Arial"/>
              <a:cs typeface="Arial"/>
              <a:sym typeface="Arial"/>
            </a:endParaRPr>
          </a:p>
        </p:txBody>
      </p:sp>
      <p:sp>
        <p:nvSpPr>
          <p:cNvPr id="404" name="Google Shape;404;p49"/>
          <p:cNvSpPr txBox="1">
            <a:spLocks noGrp="1"/>
          </p:cNvSpPr>
          <p:nvPr>
            <p:ph type="body" idx="1"/>
          </p:nvPr>
        </p:nvSpPr>
        <p:spPr>
          <a:xfrm>
            <a:off x="578050" y="995650"/>
            <a:ext cx="10986000" cy="4770600"/>
          </a:xfrm>
          <a:prstGeom prst="rect">
            <a:avLst/>
          </a:prstGeom>
          <a:noFill/>
          <a:ln>
            <a:noFill/>
          </a:ln>
        </p:spPr>
        <p:txBody>
          <a:bodyPr spcFirstLastPara="1" wrap="square" lIns="91425" tIns="45700" rIns="91425" bIns="45700" anchor="t" anchorCtr="0">
            <a:noAutofit/>
          </a:bodyPr>
          <a:lstStyle/>
          <a:p>
            <a:pPr marL="0" lvl="0" indent="0" algn="l" rtl="0">
              <a:lnSpc>
                <a:spcPct val="142857"/>
              </a:lnSpc>
              <a:spcBef>
                <a:spcPts val="0"/>
              </a:spcBef>
              <a:spcAft>
                <a:spcPts val="0"/>
              </a:spcAft>
              <a:buNone/>
            </a:pPr>
            <a:r>
              <a:rPr lang="en-US" sz="2050">
                <a:latin typeface="Arial"/>
                <a:ea typeface="Arial"/>
                <a:cs typeface="Arial"/>
                <a:sym typeface="Arial"/>
              </a:rPr>
              <a:t>We </a:t>
            </a:r>
            <a:r>
              <a:rPr lang="en-US" sz="2050" b="1" i="1" u="sng">
                <a:latin typeface="Arial"/>
                <a:ea typeface="Arial"/>
                <a:cs typeface="Arial"/>
                <a:sym typeface="Arial"/>
              </a:rPr>
              <a:t>strongly</a:t>
            </a:r>
            <a:r>
              <a:rPr lang="en-US" sz="2050">
                <a:latin typeface="Arial"/>
                <a:ea typeface="Arial"/>
                <a:cs typeface="Arial"/>
                <a:sym typeface="Arial"/>
              </a:rPr>
              <a:t> recommend all students in our department into our Bruinlearn page:</a:t>
            </a:r>
            <a:endParaRPr sz="205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900">
                <a:solidFill>
                  <a:srgbClr val="212121"/>
                </a:solidFill>
                <a:latin typeface="Voces"/>
                <a:ea typeface="Voces"/>
                <a:cs typeface="Voces"/>
                <a:sym typeface="Voces"/>
              </a:rPr>
              <a:t>This page will provide department announcements such as: </a:t>
            </a:r>
            <a:endParaRPr sz="1900">
              <a:solidFill>
                <a:srgbClr val="212121"/>
              </a:solidFill>
              <a:latin typeface="Voces"/>
              <a:ea typeface="Voces"/>
              <a:cs typeface="Voces"/>
              <a:sym typeface="Voces"/>
            </a:endParaRPr>
          </a:p>
          <a:p>
            <a:pPr marL="0" lvl="0" indent="0" algn="l" rtl="0">
              <a:lnSpc>
                <a:spcPct val="100000"/>
              </a:lnSpc>
              <a:spcBef>
                <a:spcPts val="1200"/>
              </a:spcBef>
              <a:spcAft>
                <a:spcPts val="0"/>
              </a:spcAft>
              <a:buClr>
                <a:schemeClr val="dk1"/>
              </a:buClr>
              <a:buSzPts val="1100"/>
              <a:buFont typeface="Arial"/>
              <a:buNone/>
            </a:pPr>
            <a:r>
              <a:rPr lang="en-US" sz="1900">
                <a:solidFill>
                  <a:srgbClr val="212121"/>
                </a:solidFill>
                <a:latin typeface="Voces"/>
                <a:ea typeface="Voces"/>
                <a:cs typeface="Voces"/>
                <a:sym typeface="Voces"/>
              </a:rPr>
              <a:t>➢ Office Hours for the EEB Undergraduate Office</a:t>
            </a:r>
            <a:endParaRPr sz="1900">
              <a:solidFill>
                <a:srgbClr val="212121"/>
              </a:solidFill>
              <a:latin typeface="Voces"/>
              <a:ea typeface="Voces"/>
              <a:cs typeface="Voces"/>
              <a:sym typeface="Voces"/>
            </a:endParaRPr>
          </a:p>
          <a:p>
            <a:pPr marL="0" lvl="0" indent="0" algn="l" rtl="0">
              <a:lnSpc>
                <a:spcPct val="100000"/>
              </a:lnSpc>
              <a:spcBef>
                <a:spcPts val="1200"/>
              </a:spcBef>
              <a:spcAft>
                <a:spcPts val="0"/>
              </a:spcAft>
              <a:buClr>
                <a:schemeClr val="dk1"/>
              </a:buClr>
              <a:buSzPts val="1100"/>
              <a:buFont typeface="Arial"/>
              <a:buNone/>
            </a:pPr>
            <a:r>
              <a:rPr lang="en-US" sz="1900">
                <a:solidFill>
                  <a:srgbClr val="212121"/>
                </a:solidFill>
                <a:latin typeface="Voces"/>
                <a:ea typeface="Voces"/>
                <a:cs typeface="Voces"/>
                <a:sym typeface="Voces"/>
              </a:rPr>
              <a:t>➢ Department events</a:t>
            </a:r>
            <a:endParaRPr sz="1900">
              <a:solidFill>
                <a:srgbClr val="212121"/>
              </a:solidFill>
              <a:latin typeface="Voces"/>
              <a:ea typeface="Voces"/>
              <a:cs typeface="Voces"/>
              <a:sym typeface="Voces"/>
            </a:endParaRPr>
          </a:p>
          <a:p>
            <a:pPr marL="0" lvl="0" indent="0" algn="l" rtl="0">
              <a:lnSpc>
                <a:spcPct val="100000"/>
              </a:lnSpc>
              <a:spcBef>
                <a:spcPts val="1200"/>
              </a:spcBef>
              <a:spcAft>
                <a:spcPts val="0"/>
              </a:spcAft>
              <a:buClr>
                <a:schemeClr val="dk1"/>
              </a:buClr>
              <a:buSzPts val="1100"/>
              <a:buFont typeface="Arial"/>
              <a:buNone/>
            </a:pPr>
            <a:r>
              <a:rPr lang="en-US" sz="1900">
                <a:solidFill>
                  <a:srgbClr val="212121"/>
                </a:solidFill>
                <a:latin typeface="Voces"/>
                <a:ea typeface="Voces"/>
                <a:cs typeface="Voces"/>
                <a:sym typeface="Voces"/>
              </a:rPr>
              <a:t>➢ New classes or seats being opened during enrollment</a:t>
            </a:r>
            <a:endParaRPr sz="1900">
              <a:solidFill>
                <a:srgbClr val="212121"/>
              </a:solidFill>
              <a:latin typeface="Voces"/>
              <a:ea typeface="Voces"/>
              <a:cs typeface="Voces"/>
              <a:sym typeface="Voces"/>
            </a:endParaRPr>
          </a:p>
          <a:p>
            <a:pPr marL="0" lvl="0" indent="0" algn="l" rtl="0">
              <a:lnSpc>
                <a:spcPct val="100000"/>
              </a:lnSpc>
              <a:spcBef>
                <a:spcPts val="1200"/>
              </a:spcBef>
              <a:spcAft>
                <a:spcPts val="0"/>
              </a:spcAft>
              <a:buClr>
                <a:schemeClr val="dk1"/>
              </a:buClr>
              <a:buSzPts val="1100"/>
              <a:buFont typeface="Arial"/>
              <a:buNone/>
            </a:pPr>
            <a:r>
              <a:rPr lang="en-US" sz="1900">
                <a:solidFill>
                  <a:srgbClr val="212121"/>
                </a:solidFill>
                <a:latin typeface="Voces"/>
                <a:ea typeface="Voces"/>
                <a:cs typeface="Voces"/>
                <a:sym typeface="Voces"/>
              </a:rPr>
              <a:t>➢ Field Biology Quarter, Field Marine Biology Quarter, and Marine Biology Quarter application cycles</a:t>
            </a:r>
            <a:endParaRPr sz="1900">
              <a:solidFill>
                <a:srgbClr val="212121"/>
              </a:solidFill>
              <a:latin typeface="Voces"/>
              <a:ea typeface="Voces"/>
              <a:cs typeface="Voces"/>
              <a:sym typeface="Voces"/>
            </a:endParaRPr>
          </a:p>
          <a:p>
            <a:pPr marL="0" lvl="0" indent="0" algn="l" rtl="0">
              <a:lnSpc>
                <a:spcPct val="100000"/>
              </a:lnSpc>
              <a:spcBef>
                <a:spcPts val="1200"/>
              </a:spcBef>
              <a:spcAft>
                <a:spcPts val="0"/>
              </a:spcAft>
              <a:buNone/>
            </a:pPr>
            <a:r>
              <a:rPr lang="en-US" sz="1900">
                <a:solidFill>
                  <a:srgbClr val="212121"/>
                </a:solidFill>
                <a:latin typeface="Voces"/>
                <a:ea typeface="Voces"/>
                <a:cs typeface="Voces"/>
                <a:sym typeface="Voces"/>
              </a:rPr>
              <a:t>➢ Programs related to graduate schools and professional schools</a:t>
            </a:r>
            <a:endParaRPr sz="1900">
              <a:solidFill>
                <a:srgbClr val="212121"/>
              </a:solidFill>
              <a:latin typeface="Voces"/>
              <a:ea typeface="Voces"/>
              <a:cs typeface="Voces"/>
              <a:sym typeface="Voces"/>
            </a:endParaRPr>
          </a:p>
          <a:p>
            <a:pPr marL="0" lvl="0" indent="0" algn="l" rtl="0">
              <a:lnSpc>
                <a:spcPct val="100000"/>
              </a:lnSpc>
              <a:spcBef>
                <a:spcPts val="1200"/>
              </a:spcBef>
              <a:spcAft>
                <a:spcPts val="0"/>
              </a:spcAft>
              <a:buClr>
                <a:schemeClr val="dk1"/>
              </a:buClr>
              <a:buSzPts val="1100"/>
              <a:buFont typeface="Arial"/>
              <a:buNone/>
            </a:pPr>
            <a:r>
              <a:rPr lang="en-US" sz="2900" b="1">
                <a:solidFill>
                  <a:srgbClr val="212121"/>
                </a:solidFill>
                <a:latin typeface="Voces"/>
                <a:ea typeface="Voces"/>
                <a:cs typeface="Voces"/>
                <a:sym typeface="Voces"/>
              </a:rPr>
              <a:t>TO ENROLL:</a:t>
            </a:r>
            <a:endParaRPr sz="2900" b="1">
              <a:solidFill>
                <a:srgbClr val="212121"/>
              </a:solidFill>
              <a:latin typeface="Voces"/>
              <a:ea typeface="Voces"/>
              <a:cs typeface="Voces"/>
              <a:sym typeface="Voces"/>
            </a:endParaRPr>
          </a:p>
          <a:p>
            <a:pPr marL="0" lvl="0" indent="0" algn="l" rtl="0">
              <a:lnSpc>
                <a:spcPct val="115000"/>
              </a:lnSpc>
              <a:spcBef>
                <a:spcPts val="1200"/>
              </a:spcBef>
              <a:spcAft>
                <a:spcPts val="0"/>
              </a:spcAft>
              <a:buNone/>
            </a:pPr>
            <a:r>
              <a:rPr lang="en-US" b="1" u="sng">
                <a:solidFill>
                  <a:schemeClr val="hlink"/>
                </a:solidFill>
                <a:latin typeface="Voces"/>
                <a:ea typeface="Voces"/>
                <a:cs typeface="Voces"/>
                <a:sym typeface="Voces"/>
                <a:hlinkClick r:id="rId3"/>
              </a:rPr>
              <a:t>https://tinyurl.com/EEBbruinlearn</a:t>
            </a:r>
            <a:endParaRPr b="1">
              <a:solidFill>
                <a:srgbClr val="212121"/>
              </a:solidFill>
              <a:latin typeface="Voces"/>
              <a:ea typeface="Voces"/>
              <a:cs typeface="Voces"/>
              <a:sym typeface="Voces"/>
            </a:endParaRPr>
          </a:p>
          <a:p>
            <a:pPr marL="0" lvl="0" indent="0" algn="l" rtl="0">
              <a:lnSpc>
                <a:spcPct val="115000"/>
              </a:lnSpc>
              <a:spcBef>
                <a:spcPts val="1200"/>
              </a:spcBef>
              <a:spcAft>
                <a:spcPts val="0"/>
              </a:spcAft>
              <a:buNone/>
            </a:pPr>
            <a:endParaRPr b="1">
              <a:solidFill>
                <a:srgbClr val="212121"/>
              </a:solidFill>
              <a:latin typeface="Voces"/>
              <a:ea typeface="Voces"/>
              <a:cs typeface="Voces"/>
              <a:sym typeface="Voces"/>
            </a:endParaRPr>
          </a:p>
          <a:p>
            <a:pPr marL="0" lvl="0" indent="0" algn="l" rtl="0">
              <a:lnSpc>
                <a:spcPct val="115000"/>
              </a:lnSpc>
              <a:spcBef>
                <a:spcPts val="1200"/>
              </a:spcBef>
              <a:spcAft>
                <a:spcPts val="0"/>
              </a:spcAft>
              <a:buClr>
                <a:schemeClr val="dk1"/>
              </a:buClr>
              <a:buSzPts val="1100"/>
              <a:buFont typeface="Arial"/>
              <a:buNone/>
            </a:pPr>
            <a:endParaRPr b="1">
              <a:solidFill>
                <a:srgbClr val="212121"/>
              </a:solidFill>
              <a:latin typeface="Voces"/>
              <a:ea typeface="Voces"/>
              <a:cs typeface="Voces"/>
              <a:sym typeface="Voces"/>
            </a:endParaRPr>
          </a:p>
          <a:p>
            <a:pPr marL="0" lvl="0" indent="0" algn="l" rtl="0">
              <a:lnSpc>
                <a:spcPct val="142857"/>
              </a:lnSpc>
              <a:spcBef>
                <a:spcPts val="1200"/>
              </a:spcBef>
              <a:spcAft>
                <a:spcPts val="0"/>
              </a:spcAft>
              <a:buNone/>
            </a:pPr>
            <a:endParaRPr sz="2050">
              <a:latin typeface="Arial"/>
              <a:ea typeface="Arial"/>
              <a:cs typeface="Arial"/>
              <a:sym typeface="Arial"/>
            </a:endParaRPr>
          </a:p>
          <a:p>
            <a:pPr marL="0" lvl="0" indent="0" algn="l" rtl="0">
              <a:lnSpc>
                <a:spcPct val="142857"/>
              </a:lnSpc>
              <a:spcBef>
                <a:spcPts val="0"/>
              </a:spcBef>
              <a:spcAft>
                <a:spcPts val="0"/>
              </a:spcAft>
              <a:buNone/>
            </a:pPr>
            <a:endParaRPr sz="2050">
              <a:latin typeface="Arial"/>
              <a:ea typeface="Arial"/>
              <a:cs typeface="Arial"/>
              <a:sym typeface="Arial"/>
            </a:endParaRPr>
          </a:p>
        </p:txBody>
      </p:sp>
      <p:sp>
        <p:nvSpPr>
          <p:cNvPr id="405" name="Google Shape;405;p49"/>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6" name="Google Shape;406;p49"/>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7" name="Google Shape;407;p49"/>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pic>
        <p:nvPicPr>
          <p:cNvPr id="408" name="Google Shape;408;p49" descr="A black and white sign with white text&#10;&#10;AI-generated content may be incorrect."/>
          <p:cNvPicPr preferRelativeResize="0"/>
          <p:nvPr/>
        </p:nvPicPr>
        <p:blipFill>
          <a:blip r:embed="rId4">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412"/>
        <p:cNvGrpSpPr/>
        <p:nvPr/>
      </p:nvGrpSpPr>
      <p:grpSpPr>
        <a:xfrm>
          <a:off x="0" y="0"/>
          <a:ext cx="0" cy="0"/>
          <a:chOff x="0" y="0"/>
          <a:chExt cx="0" cy="0"/>
        </a:xfrm>
      </p:grpSpPr>
      <p:sp>
        <p:nvSpPr>
          <p:cNvPr id="413" name="Google Shape;413;p50"/>
          <p:cNvSpPr txBox="1">
            <a:spLocks noGrp="1"/>
          </p:cNvSpPr>
          <p:nvPr>
            <p:ph type="title"/>
          </p:nvPr>
        </p:nvSpPr>
        <p:spPr>
          <a:xfrm>
            <a:off x="838200" y="1798149"/>
            <a:ext cx="10515600" cy="1359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000"/>
              <a:buFont typeface="Arial"/>
              <a:buNone/>
            </a:pPr>
            <a:r>
              <a:rPr lang="en-US" sz="5000" b="1">
                <a:solidFill>
                  <a:schemeClr val="lt1"/>
                </a:solidFill>
                <a:latin typeface="Arial"/>
                <a:ea typeface="Arial"/>
                <a:cs typeface="Arial"/>
                <a:sym typeface="Arial"/>
              </a:rPr>
              <a:t>Integrative Biology &amp; Physiology</a:t>
            </a:r>
            <a:endParaRPr sz="5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4000"/>
              <a:buFont typeface="Arial"/>
              <a:buNone/>
            </a:pPr>
            <a:r>
              <a:rPr lang="en-US" sz="4000">
                <a:solidFill>
                  <a:schemeClr val="lt1"/>
                </a:solidFill>
                <a:latin typeface="Arial"/>
                <a:ea typeface="Arial"/>
                <a:cs typeface="Arial"/>
                <a:sym typeface="Arial"/>
              </a:rPr>
              <a:t>Physiological Science (Phy Sci) Major</a:t>
            </a:r>
            <a:endParaRPr sz="3000">
              <a:solidFill>
                <a:schemeClr val="lt1"/>
              </a:solidFill>
              <a:latin typeface="Arial"/>
              <a:ea typeface="Arial"/>
              <a:cs typeface="Arial"/>
              <a:sym typeface="Arial"/>
            </a:endParaRPr>
          </a:p>
        </p:txBody>
      </p:sp>
      <p:sp>
        <p:nvSpPr>
          <p:cNvPr id="414" name="Google Shape;414;p50"/>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pic>
        <p:nvPicPr>
          <p:cNvPr id="415" name="Google Shape;415;p50"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pic>
        <p:nvPicPr>
          <p:cNvPr id="416" name="Google Shape;416;p50" title="IMG_3157.jpeg"/>
          <p:cNvPicPr preferRelativeResize="0"/>
          <p:nvPr/>
        </p:nvPicPr>
        <p:blipFill>
          <a:blip r:embed="rId4">
            <a:alphaModFix/>
          </a:blip>
          <a:stretch>
            <a:fillRect/>
          </a:stretch>
        </p:blipFill>
        <p:spPr>
          <a:xfrm>
            <a:off x="1920313" y="3402950"/>
            <a:ext cx="3281777" cy="2116800"/>
          </a:xfrm>
          <a:prstGeom prst="rect">
            <a:avLst/>
          </a:prstGeom>
          <a:noFill/>
          <a:ln>
            <a:noFill/>
          </a:ln>
        </p:spPr>
      </p:pic>
      <p:pic>
        <p:nvPicPr>
          <p:cNvPr id="417" name="Google Shape;417;p50" title="Picture 1.png"/>
          <p:cNvPicPr preferRelativeResize="0"/>
          <p:nvPr/>
        </p:nvPicPr>
        <p:blipFill>
          <a:blip r:embed="rId5">
            <a:alphaModFix/>
          </a:blip>
          <a:stretch>
            <a:fillRect/>
          </a:stretch>
        </p:blipFill>
        <p:spPr>
          <a:xfrm>
            <a:off x="6856275" y="3402950"/>
            <a:ext cx="2822400" cy="2116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1"/>
          <p:cNvSpPr txBox="1">
            <a:spLocks noGrp="1"/>
          </p:cNvSpPr>
          <p:nvPr>
            <p:ph type="title"/>
          </p:nvPr>
        </p:nvSpPr>
        <p:spPr>
          <a:xfrm>
            <a:off x="471600" y="13997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Physiological Science (Phy Sci) Major</a:t>
            </a:r>
            <a:endParaRPr sz="3500">
              <a:solidFill>
                <a:srgbClr val="005587"/>
              </a:solidFill>
              <a:latin typeface="Arial"/>
              <a:ea typeface="Arial"/>
              <a:cs typeface="Arial"/>
              <a:sym typeface="Arial"/>
            </a:endParaRPr>
          </a:p>
        </p:txBody>
      </p:sp>
      <p:sp>
        <p:nvSpPr>
          <p:cNvPr id="423" name="Google Shape;423;p51"/>
          <p:cNvSpPr txBox="1">
            <a:spLocks noGrp="1"/>
          </p:cNvSpPr>
          <p:nvPr>
            <p:ph type="body" idx="1"/>
          </p:nvPr>
        </p:nvSpPr>
        <p:spPr>
          <a:xfrm>
            <a:off x="471600" y="981500"/>
            <a:ext cx="11248800" cy="47706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US" sz="2000" b="1">
                <a:latin typeface="Arial"/>
                <a:ea typeface="Arial"/>
                <a:cs typeface="Arial"/>
                <a:sym typeface="Arial"/>
              </a:rPr>
              <a:t>What is the Phy Sci major?</a:t>
            </a:r>
            <a:endParaRPr sz="2000" b="1">
              <a:latin typeface="Arial"/>
              <a:ea typeface="Arial"/>
              <a:cs typeface="Arial"/>
              <a:sym typeface="Arial"/>
            </a:endParaRPr>
          </a:p>
          <a:p>
            <a:pPr marL="0" lvl="0" indent="0" algn="l" rtl="0">
              <a:spcBef>
                <a:spcPts val="1000"/>
              </a:spcBef>
              <a:spcAft>
                <a:spcPts val="0"/>
              </a:spcAft>
              <a:buNone/>
            </a:pPr>
            <a:r>
              <a:rPr lang="en-US" sz="2000">
                <a:highlight>
                  <a:srgbClr val="FFFFFF"/>
                </a:highlight>
                <a:latin typeface="Arial"/>
                <a:ea typeface="Arial"/>
                <a:cs typeface="Arial"/>
                <a:sym typeface="Arial"/>
              </a:rPr>
              <a:t>Physiological Science spans levels of biological organization from genes and gene networks, to molecular mechanisms of cell function, to cell and tissue organization and function, and to whole system level physiology. </a:t>
            </a:r>
            <a:r>
              <a:rPr lang="en-US" sz="2000">
                <a:latin typeface="Arial"/>
                <a:ea typeface="Arial"/>
                <a:cs typeface="Arial"/>
                <a:sym typeface="Arial"/>
              </a:rPr>
              <a:t> </a:t>
            </a:r>
            <a:r>
              <a:rPr lang="en-US" sz="2000" b="1">
                <a:latin typeface="Arial"/>
                <a:ea typeface="Arial"/>
                <a:cs typeface="Arial"/>
                <a:sym typeface="Arial"/>
              </a:rPr>
              <a:t> </a:t>
            </a:r>
            <a:endParaRPr sz="2000" b="1">
              <a:latin typeface="Arial"/>
              <a:ea typeface="Arial"/>
              <a:cs typeface="Arial"/>
              <a:sym typeface="Arial"/>
            </a:endParaRPr>
          </a:p>
          <a:p>
            <a:pPr marL="0" lvl="0" indent="0" algn="l" rtl="0">
              <a:spcBef>
                <a:spcPts val="1000"/>
              </a:spcBef>
              <a:spcAft>
                <a:spcPts val="0"/>
              </a:spcAft>
              <a:buNone/>
            </a:pPr>
            <a:endParaRPr sz="2000" b="1">
              <a:latin typeface="Arial"/>
              <a:ea typeface="Arial"/>
              <a:cs typeface="Arial"/>
              <a:sym typeface="Arial"/>
            </a:endParaRPr>
          </a:p>
          <a:p>
            <a:pPr marL="0" lvl="0" indent="0" algn="l" rtl="0">
              <a:spcBef>
                <a:spcPts val="1000"/>
              </a:spcBef>
              <a:spcAft>
                <a:spcPts val="0"/>
              </a:spcAft>
              <a:buNone/>
            </a:pPr>
            <a:r>
              <a:rPr lang="en-US" sz="2000" b="1">
                <a:latin typeface="Arial"/>
                <a:ea typeface="Arial"/>
                <a:cs typeface="Arial"/>
                <a:sym typeface="Arial"/>
              </a:rPr>
              <a:t>What do Phy Sci majors study? </a:t>
            </a:r>
            <a:endParaRPr sz="2000" b="1">
              <a:latin typeface="Arial"/>
              <a:ea typeface="Arial"/>
              <a:cs typeface="Arial"/>
              <a:sym typeface="Arial"/>
            </a:endParaRPr>
          </a:p>
          <a:p>
            <a:pPr marL="457200" lvl="0" indent="-355600" algn="l" rtl="0">
              <a:spcBef>
                <a:spcPts val="1000"/>
              </a:spcBef>
              <a:spcAft>
                <a:spcPts val="0"/>
              </a:spcAft>
              <a:buSzPts val="2000"/>
              <a:buChar char="•"/>
            </a:pPr>
            <a:r>
              <a:rPr lang="en-US" sz="2000">
                <a:latin typeface="Arial"/>
                <a:ea typeface="Arial"/>
                <a:cs typeface="Arial"/>
                <a:sym typeface="Arial"/>
              </a:rPr>
              <a:t>Human anatomy and physiology</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US" sz="2000">
                <a:latin typeface="Arial"/>
                <a:ea typeface="Arial"/>
                <a:cs typeface="Arial"/>
                <a:sym typeface="Arial"/>
              </a:rPr>
              <a:t>Disease mechanisms and therapies</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US" sz="2000">
                <a:latin typeface="Arial"/>
                <a:ea typeface="Arial"/>
                <a:cs typeface="Arial"/>
                <a:sym typeface="Arial"/>
              </a:rPr>
              <a:t>Molecular systems biology</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US" sz="2000">
                <a:latin typeface="Arial"/>
                <a:ea typeface="Arial"/>
                <a:cs typeface="Arial"/>
                <a:sym typeface="Arial"/>
              </a:rPr>
              <a:t>The microbiome in health and disease</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US" sz="2000">
                <a:latin typeface="Arial"/>
                <a:ea typeface="Arial"/>
                <a:cs typeface="Arial"/>
                <a:sym typeface="Arial"/>
              </a:rPr>
              <a:t>Neurobiology</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US" sz="2000">
                <a:latin typeface="Arial"/>
                <a:ea typeface="Arial"/>
                <a:cs typeface="Arial"/>
                <a:sym typeface="Arial"/>
              </a:rPr>
              <a:t>Musculoskeletal anatomy, physiology, and biomechanics</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US" sz="2000">
                <a:latin typeface="Arial"/>
                <a:ea typeface="Arial"/>
                <a:cs typeface="Arial"/>
                <a:sym typeface="Arial"/>
              </a:rPr>
              <a:t>Animal physiology</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US" sz="2000">
                <a:latin typeface="Arial"/>
                <a:ea typeface="Arial"/>
                <a:cs typeface="Arial"/>
                <a:sym typeface="Arial"/>
              </a:rPr>
              <a:t>Anatomy and physiology of sense organs</a:t>
            </a:r>
            <a:endParaRPr sz="2000">
              <a:latin typeface="Arial"/>
              <a:ea typeface="Arial"/>
              <a:cs typeface="Arial"/>
              <a:sym typeface="Arial"/>
            </a:endParaRPr>
          </a:p>
          <a:p>
            <a:pPr marL="0" lvl="0" indent="0" algn="l" rtl="0">
              <a:spcBef>
                <a:spcPts val="1000"/>
              </a:spcBef>
              <a:spcAft>
                <a:spcPts val="0"/>
              </a:spcAft>
              <a:buNone/>
            </a:pPr>
            <a:endParaRPr sz="2000" b="1">
              <a:latin typeface="Arial"/>
              <a:ea typeface="Arial"/>
              <a:cs typeface="Arial"/>
              <a:sym typeface="Arial"/>
            </a:endParaRPr>
          </a:p>
          <a:p>
            <a:pPr marL="0" lvl="0" indent="0" algn="l" rtl="0">
              <a:spcBef>
                <a:spcPts val="1000"/>
              </a:spcBef>
              <a:spcAft>
                <a:spcPts val="0"/>
              </a:spcAft>
              <a:buNone/>
            </a:pPr>
            <a:endParaRPr sz="2000" b="1">
              <a:latin typeface="Arial"/>
              <a:ea typeface="Arial"/>
              <a:cs typeface="Arial"/>
              <a:sym typeface="Arial"/>
            </a:endParaRPr>
          </a:p>
        </p:txBody>
      </p:sp>
      <p:sp>
        <p:nvSpPr>
          <p:cNvPr id="424" name="Google Shape;424;p51"/>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5" name="Google Shape;425;p51"/>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6" name="Google Shape;426;p51"/>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pic>
        <p:nvPicPr>
          <p:cNvPr id="427" name="Google Shape;427;p51"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2"/>
          <p:cNvSpPr txBox="1">
            <a:spLocks noGrp="1"/>
          </p:cNvSpPr>
          <p:nvPr>
            <p:ph type="title"/>
          </p:nvPr>
        </p:nvSpPr>
        <p:spPr>
          <a:xfrm>
            <a:off x="471600" y="139975"/>
            <a:ext cx="114153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Physiological Science (Phy Sci) Major (Continued)</a:t>
            </a:r>
            <a:endParaRPr sz="3500">
              <a:solidFill>
                <a:srgbClr val="005587"/>
              </a:solidFill>
              <a:latin typeface="Arial"/>
              <a:ea typeface="Arial"/>
              <a:cs typeface="Arial"/>
              <a:sym typeface="Arial"/>
            </a:endParaRPr>
          </a:p>
        </p:txBody>
      </p:sp>
      <p:sp>
        <p:nvSpPr>
          <p:cNvPr id="433" name="Google Shape;433;p52"/>
          <p:cNvSpPr txBox="1">
            <a:spLocks noGrp="1"/>
          </p:cNvSpPr>
          <p:nvPr>
            <p:ph type="body" idx="1"/>
          </p:nvPr>
        </p:nvSpPr>
        <p:spPr>
          <a:xfrm>
            <a:off x="471600" y="981500"/>
            <a:ext cx="11248800" cy="47706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US" sz="2000" b="1">
                <a:latin typeface="Arial"/>
                <a:ea typeface="Arial"/>
                <a:cs typeface="Arial"/>
                <a:sym typeface="Arial"/>
              </a:rPr>
              <a:t>Major Highlights</a:t>
            </a:r>
            <a:endParaRPr sz="2000" b="1">
              <a:latin typeface="Arial"/>
              <a:ea typeface="Arial"/>
              <a:cs typeface="Arial"/>
              <a:sym typeface="Arial"/>
            </a:endParaRPr>
          </a:p>
          <a:p>
            <a:pPr marL="457200" lvl="0" indent="-355600" algn="l" rtl="0">
              <a:spcBef>
                <a:spcPts val="1000"/>
              </a:spcBef>
              <a:spcAft>
                <a:spcPts val="0"/>
              </a:spcAft>
              <a:buSzPts val="2000"/>
              <a:buChar char="•"/>
            </a:pPr>
            <a:r>
              <a:rPr lang="en-US" sz="2000">
                <a:latin typeface="Arial"/>
                <a:ea typeface="Arial"/>
                <a:cs typeface="Arial"/>
                <a:sym typeface="Arial"/>
              </a:rPr>
              <a:t>Some courses provide the opportunity to work with human cadavers</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US" sz="2000">
                <a:latin typeface="Arial"/>
                <a:ea typeface="Arial"/>
                <a:cs typeface="Arial"/>
                <a:sym typeface="Arial"/>
              </a:rPr>
              <a:t>Students may earn major credit for physiology-related research</a:t>
            </a:r>
            <a:endParaRPr sz="2000">
              <a:latin typeface="Arial"/>
              <a:ea typeface="Arial"/>
              <a:cs typeface="Arial"/>
              <a:sym typeface="Arial"/>
            </a:endParaRPr>
          </a:p>
          <a:p>
            <a:pPr marL="0" lvl="0" indent="0" algn="l" rtl="0">
              <a:spcBef>
                <a:spcPts val="1000"/>
              </a:spcBef>
              <a:spcAft>
                <a:spcPts val="0"/>
              </a:spcAft>
              <a:buNone/>
            </a:pPr>
            <a:endParaRPr sz="2000" b="1">
              <a:latin typeface="Arial"/>
              <a:ea typeface="Arial"/>
              <a:cs typeface="Arial"/>
              <a:sym typeface="Arial"/>
            </a:endParaRPr>
          </a:p>
          <a:p>
            <a:pPr marL="0" lvl="0" indent="0" algn="l" rtl="0">
              <a:spcBef>
                <a:spcPts val="1000"/>
              </a:spcBef>
              <a:spcAft>
                <a:spcPts val="0"/>
              </a:spcAft>
              <a:buNone/>
            </a:pPr>
            <a:r>
              <a:rPr lang="en-US" sz="2000" b="1">
                <a:latin typeface="Arial"/>
                <a:ea typeface="Arial"/>
                <a:cs typeface="Arial"/>
                <a:sym typeface="Arial"/>
              </a:rPr>
              <a:t>Career Pathways</a:t>
            </a:r>
            <a:endParaRPr sz="2000" b="1">
              <a:latin typeface="Arial"/>
              <a:ea typeface="Arial"/>
              <a:cs typeface="Arial"/>
              <a:sym typeface="Arial"/>
            </a:endParaRPr>
          </a:p>
          <a:p>
            <a:pPr marL="457200" lvl="0" indent="-355600" algn="l" rtl="0">
              <a:spcBef>
                <a:spcPts val="1000"/>
              </a:spcBef>
              <a:spcAft>
                <a:spcPts val="0"/>
              </a:spcAft>
              <a:buSzPts val="2000"/>
              <a:buChar char="•"/>
            </a:pPr>
            <a:r>
              <a:rPr lang="en-US" sz="2000">
                <a:latin typeface="Arial"/>
                <a:ea typeface="Arial"/>
                <a:cs typeface="Arial"/>
                <a:sym typeface="Arial"/>
              </a:rPr>
              <a:t>Medicine</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US" sz="2000">
                <a:latin typeface="Arial"/>
                <a:ea typeface="Arial"/>
                <a:cs typeface="Arial"/>
                <a:sym typeface="Arial"/>
              </a:rPr>
              <a:t>Physical therapy</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US" sz="2000">
                <a:latin typeface="Arial"/>
                <a:ea typeface="Arial"/>
                <a:cs typeface="Arial"/>
                <a:sym typeface="Arial"/>
              </a:rPr>
              <a:t>Dentistry</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US" sz="2000">
                <a:latin typeface="Arial"/>
                <a:ea typeface="Arial"/>
                <a:cs typeface="Arial"/>
                <a:sym typeface="Arial"/>
              </a:rPr>
              <a:t>Biotechnology/biomedical research</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US" sz="2000">
                <a:latin typeface="Arial"/>
                <a:ea typeface="Arial"/>
                <a:cs typeface="Arial"/>
                <a:sym typeface="Arial"/>
              </a:rPr>
              <a:t>Public health</a:t>
            </a:r>
            <a:endParaRPr sz="2000">
              <a:latin typeface="Arial"/>
              <a:ea typeface="Arial"/>
              <a:cs typeface="Arial"/>
              <a:sym typeface="Arial"/>
            </a:endParaRPr>
          </a:p>
          <a:p>
            <a:pPr marL="0" marR="0" lvl="0" indent="0" algn="l" rtl="0">
              <a:lnSpc>
                <a:spcPct val="115000"/>
              </a:lnSpc>
              <a:spcBef>
                <a:spcPts val="1000"/>
              </a:spcBef>
              <a:spcAft>
                <a:spcPts val="0"/>
              </a:spcAft>
              <a:buNone/>
            </a:pPr>
            <a:endParaRPr sz="2000">
              <a:highlight>
                <a:schemeClr val="lt1"/>
              </a:highlight>
              <a:latin typeface="Arial"/>
              <a:ea typeface="Arial"/>
              <a:cs typeface="Arial"/>
              <a:sym typeface="Arial"/>
            </a:endParaRPr>
          </a:p>
          <a:p>
            <a:pPr marL="457200" lvl="0" indent="0" algn="l" rtl="0">
              <a:spcBef>
                <a:spcPts val="1000"/>
              </a:spcBef>
              <a:spcAft>
                <a:spcPts val="0"/>
              </a:spcAft>
              <a:buNone/>
            </a:pPr>
            <a:endParaRPr sz="2000" b="1">
              <a:latin typeface="Arial"/>
              <a:ea typeface="Arial"/>
              <a:cs typeface="Arial"/>
              <a:sym typeface="Arial"/>
            </a:endParaRPr>
          </a:p>
          <a:p>
            <a:pPr marL="0" lvl="0" indent="0" algn="l" rtl="0">
              <a:spcBef>
                <a:spcPts val="1000"/>
              </a:spcBef>
              <a:spcAft>
                <a:spcPts val="0"/>
              </a:spcAft>
              <a:buNone/>
            </a:pPr>
            <a:endParaRPr sz="2000" b="1">
              <a:latin typeface="Arial"/>
              <a:ea typeface="Arial"/>
              <a:cs typeface="Arial"/>
              <a:sym typeface="Arial"/>
            </a:endParaRPr>
          </a:p>
          <a:p>
            <a:pPr marL="0" lvl="0" indent="0" algn="l" rtl="0">
              <a:spcBef>
                <a:spcPts val="1000"/>
              </a:spcBef>
              <a:spcAft>
                <a:spcPts val="0"/>
              </a:spcAft>
              <a:buNone/>
            </a:pPr>
            <a:endParaRPr sz="2000" b="1">
              <a:latin typeface="Arial"/>
              <a:ea typeface="Arial"/>
              <a:cs typeface="Arial"/>
              <a:sym typeface="Arial"/>
            </a:endParaRPr>
          </a:p>
        </p:txBody>
      </p:sp>
      <p:sp>
        <p:nvSpPr>
          <p:cNvPr id="434" name="Google Shape;434;p52"/>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5" name="Google Shape;435;p52"/>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6" name="Google Shape;436;p52"/>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pic>
        <p:nvPicPr>
          <p:cNvPr id="437" name="Google Shape;437;p52"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441"/>
        <p:cNvGrpSpPr/>
        <p:nvPr/>
      </p:nvGrpSpPr>
      <p:grpSpPr>
        <a:xfrm>
          <a:off x="0" y="0"/>
          <a:ext cx="0" cy="0"/>
          <a:chOff x="0" y="0"/>
          <a:chExt cx="0" cy="0"/>
        </a:xfrm>
      </p:grpSpPr>
      <p:sp>
        <p:nvSpPr>
          <p:cNvPr id="442" name="Google Shape;442;p53"/>
          <p:cNvSpPr txBox="1">
            <a:spLocks noGrp="1"/>
          </p:cNvSpPr>
          <p:nvPr>
            <p:ph type="title"/>
          </p:nvPr>
        </p:nvSpPr>
        <p:spPr>
          <a:xfrm>
            <a:off x="838200" y="593151"/>
            <a:ext cx="10515600" cy="241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Arial"/>
              <a:buNone/>
            </a:pPr>
            <a:r>
              <a:rPr lang="en-US" sz="5000" b="1">
                <a:solidFill>
                  <a:schemeClr val="lt1"/>
                </a:solidFill>
                <a:latin typeface="Arial"/>
                <a:ea typeface="Arial"/>
                <a:cs typeface="Arial"/>
                <a:sym typeface="Arial"/>
              </a:rPr>
              <a:t>Microbiology, Immunology, and Molecular Genetics Department</a:t>
            </a:r>
            <a:endParaRPr sz="5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4000"/>
              <a:buFont typeface="Arial"/>
              <a:buNone/>
            </a:pPr>
            <a:r>
              <a:rPr lang="en-US" sz="4000">
                <a:solidFill>
                  <a:schemeClr val="lt1"/>
                </a:solidFill>
                <a:latin typeface="Arial"/>
                <a:ea typeface="Arial"/>
                <a:cs typeface="Arial"/>
                <a:sym typeface="Arial"/>
              </a:rPr>
              <a:t>MIMG Major</a:t>
            </a:r>
            <a:endParaRPr sz="3000">
              <a:solidFill>
                <a:schemeClr val="lt1"/>
              </a:solidFill>
              <a:latin typeface="Arial"/>
              <a:ea typeface="Arial"/>
              <a:cs typeface="Arial"/>
              <a:sym typeface="Arial"/>
            </a:endParaRPr>
          </a:p>
        </p:txBody>
      </p:sp>
      <p:sp>
        <p:nvSpPr>
          <p:cNvPr id="443" name="Google Shape;443;p53"/>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pic>
        <p:nvPicPr>
          <p:cNvPr id="444" name="Google Shape;444;p53"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pic>
        <p:nvPicPr>
          <p:cNvPr id="445" name="Google Shape;445;p53" descr="Four students pose proudly beside their research poster at the MIMG Symposium. The professionally dressed group stands in a hallway."/>
          <p:cNvPicPr preferRelativeResize="0"/>
          <p:nvPr/>
        </p:nvPicPr>
        <p:blipFill rotWithShape="1">
          <a:blip r:embed="rId4">
            <a:alphaModFix/>
          </a:blip>
          <a:srcRect/>
          <a:stretch/>
        </p:blipFill>
        <p:spPr>
          <a:xfrm>
            <a:off x="788575" y="3258975"/>
            <a:ext cx="3240300" cy="2427900"/>
          </a:xfrm>
          <a:prstGeom prst="roundRect">
            <a:avLst>
              <a:gd name="adj" fmla="val 16667"/>
            </a:avLst>
          </a:prstGeom>
          <a:noFill/>
          <a:ln>
            <a:noFill/>
          </a:ln>
        </p:spPr>
      </p:pic>
      <p:pic>
        <p:nvPicPr>
          <p:cNvPr id="446" name="Google Shape;446;p53" descr="A group of MIMG students, staff, and faculty are gathered for a group photo in front of a screen that reads Welcome M.I.M.G. Transfer Student Community Lunch.&#10;" title="MIMG_Transfer_Lunch_Feb2026_GroupPhoto.jpg"/>
          <p:cNvPicPr preferRelativeResize="0"/>
          <p:nvPr/>
        </p:nvPicPr>
        <p:blipFill rotWithShape="1">
          <a:blip r:embed="rId5">
            <a:alphaModFix/>
          </a:blip>
          <a:srcRect t="25110"/>
          <a:stretch/>
        </p:blipFill>
        <p:spPr>
          <a:xfrm>
            <a:off x="4320225" y="3199425"/>
            <a:ext cx="4035600" cy="2547000"/>
          </a:xfrm>
          <a:prstGeom prst="roundRect">
            <a:avLst>
              <a:gd name="adj" fmla="val 16667"/>
            </a:avLst>
          </a:prstGeom>
          <a:noFill/>
          <a:ln>
            <a:noFill/>
          </a:ln>
        </p:spPr>
      </p:pic>
      <p:pic>
        <p:nvPicPr>
          <p:cNvPr id="447" name="Google Shape;447;p53" descr="A group of graduate students and an undergraduate student are posing for a photo in front of an undergraduate research poster." title="MIMG-UndergradPosterSymposium-GroupPhoto.JPG"/>
          <p:cNvPicPr preferRelativeResize="0"/>
          <p:nvPr/>
        </p:nvPicPr>
        <p:blipFill rotWithShape="1">
          <a:blip r:embed="rId6">
            <a:alphaModFix/>
          </a:blip>
          <a:srcRect b="14508"/>
          <a:stretch/>
        </p:blipFill>
        <p:spPr>
          <a:xfrm>
            <a:off x="8508225" y="3258975"/>
            <a:ext cx="2404500" cy="2427900"/>
          </a:xfrm>
          <a:prstGeom prst="roundRect">
            <a:avLst>
              <a:gd name="adj" fmla="val 16667"/>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4"/>
          <p:cNvSpPr txBox="1">
            <a:spLocks noGrp="1"/>
          </p:cNvSpPr>
          <p:nvPr>
            <p:ph type="title"/>
          </p:nvPr>
        </p:nvSpPr>
        <p:spPr>
          <a:xfrm>
            <a:off x="603000" y="285350"/>
            <a:ext cx="10515600" cy="9474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ct val="100000"/>
              <a:buFont typeface="Arial"/>
              <a:buNone/>
            </a:pPr>
            <a:r>
              <a:rPr lang="en-US" sz="3500" b="1" u="sng">
                <a:solidFill>
                  <a:srgbClr val="005587"/>
                </a:solidFill>
                <a:latin typeface="Arial"/>
                <a:ea typeface="Arial"/>
                <a:cs typeface="Arial"/>
                <a:sym typeface="Arial"/>
                <a:hlinkClick r:id="rId3">
                  <a:extLst>
                    <a:ext uri="{A12FA001-AC4F-418D-AE19-62706E023703}">
                      <ahyp:hlinkClr xmlns:ahyp="http://schemas.microsoft.com/office/drawing/2018/hyperlinkcolor" val="tx"/>
                    </a:ext>
                  </a:extLst>
                </a:hlinkClick>
              </a:rPr>
              <a:t>Microbiology, Immunology, and Molecular Genetics (MIMG) Major</a:t>
            </a:r>
            <a:endParaRPr sz="3500">
              <a:solidFill>
                <a:srgbClr val="005587"/>
              </a:solidFill>
              <a:latin typeface="Arial"/>
              <a:ea typeface="Arial"/>
              <a:cs typeface="Arial"/>
              <a:sym typeface="Arial"/>
            </a:endParaRPr>
          </a:p>
        </p:txBody>
      </p:sp>
      <p:sp>
        <p:nvSpPr>
          <p:cNvPr id="453" name="Google Shape;453;p54"/>
          <p:cNvSpPr txBox="1">
            <a:spLocks noGrp="1"/>
          </p:cNvSpPr>
          <p:nvPr>
            <p:ph type="body" idx="1"/>
          </p:nvPr>
        </p:nvSpPr>
        <p:spPr>
          <a:xfrm>
            <a:off x="603000" y="1280188"/>
            <a:ext cx="10986000" cy="477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600" b="1">
                <a:latin typeface="Arial"/>
                <a:ea typeface="Arial"/>
                <a:cs typeface="Arial"/>
                <a:sym typeface="Arial"/>
              </a:rPr>
              <a:t>What is the </a:t>
            </a:r>
            <a:r>
              <a:rPr lang="en-US" sz="2600" b="1" u="sng">
                <a:solidFill>
                  <a:srgbClr val="005587"/>
                </a:solidFill>
                <a:latin typeface="Arial"/>
                <a:ea typeface="Arial"/>
                <a:cs typeface="Arial"/>
                <a:sym typeface="Arial"/>
                <a:hlinkClick r:id="rId3">
                  <a:extLst>
                    <a:ext uri="{A12FA001-AC4F-418D-AE19-62706E023703}">
                      <ahyp:hlinkClr xmlns:ahyp="http://schemas.microsoft.com/office/drawing/2018/hyperlinkcolor" val="tx"/>
                    </a:ext>
                  </a:extLst>
                </a:hlinkClick>
              </a:rPr>
              <a:t>MIMG major </a:t>
            </a:r>
            <a:r>
              <a:rPr lang="en-US" sz="2600" b="1">
                <a:latin typeface="Arial"/>
                <a:ea typeface="Arial"/>
                <a:cs typeface="Arial"/>
                <a:sym typeface="Arial"/>
              </a:rPr>
              <a:t>/ what will you study?</a:t>
            </a:r>
            <a:endParaRPr sz="2600" b="1">
              <a:latin typeface="Arial"/>
              <a:ea typeface="Arial"/>
              <a:cs typeface="Arial"/>
              <a:sym typeface="Arial"/>
            </a:endParaRPr>
          </a:p>
          <a:p>
            <a:pPr marL="457200" lvl="0" indent="-361950" algn="l" rtl="0">
              <a:lnSpc>
                <a:spcPct val="115000"/>
              </a:lnSpc>
              <a:spcBef>
                <a:spcPts val="1200"/>
              </a:spcBef>
              <a:spcAft>
                <a:spcPts val="0"/>
              </a:spcAft>
              <a:buSzPts val="2100"/>
              <a:buChar char="●"/>
            </a:pPr>
            <a:r>
              <a:rPr lang="en-US" sz="2100">
                <a:latin typeface="Arial"/>
                <a:ea typeface="Arial"/>
                <a:cs typeface="Arial"/>
                <a:sym typeface="Arial"/>
              </a:rPr>
              <a:t>Explores microbes (bacteria, viruses, parasites) and how they affect human and environmental health</a:t>
            </a:r>
            <a:endParaRPr sz="2100">
              <a:latin typeface="Arial"/>
              <a:ea typeface="Arial"/>
              <a:cs typeface="Arial"/>
              <a:sym typeface="Arial"/>
            </a:endParaRPr>
          </a:p>
          <a:p>
            <a:pPr marL="457200" lvl="0" indent="-361950" algn="l" rtl="0">
              <a:lnSpc>
                <a:spcPct val="115000"/>
              </a:lnSpc>
              <a:spcBef>
                <a:spcPts val="0"/>
              </a:spcBef>
              <a:spcAft>
                <a:spcPts val="0"/>
              </a:spcAft>
              <a:buSzPts val="2100"/>
              <a:buChar char="●"/>
            </a:pPr>
            <a:r>
              <a:rPr lang="en-US" sz="2100">
                <a:latin typeface="Arial"/>
                <a:ea typeface="Arial"/>
                <a:cs typeface="Arial"/>
                <a:sym typeface="Arial"/>
              </a:rPr>
              <a:t>Studies the immune system and how it detects and fights infection (and even cancer)</a:t>
            </a:r>
            <a:endParaRPr sz="2100">
              <a:latin typeface="Arial"/>
              <a:ea typeface="Arial"/>
              <a:cs typeface="Arial"/>
              <a:sym typeface="Arial"/>
            </a:endParaRPr>
          </a:p>
          <a:p>
            <a:pPr marL="457200" lvl="0" indent="-361950" algn="l" rtl="0">
              <a:lnSpc>
                <a:spcPct val="115000"/>
              </a:lnSpc>
              <a:spcBef>
                <a:spcPts val="0"/>
              </a:spcBef>
              <a:spcAft>
                <a:spcPts val="0"/>
              </a:spcAft>
              <a:buSzPts val="2100"/>
              <a:buChar char="●"/>
            </a:pPr>
            <a:r>
              <a:rPr lang="en-US" sz="2100">
                <a:latin typeface="Arial"/>
                <a:ea typeface="Arial"/>
                <a:cs typeface="Arial"/>
                <a:sym typeface="Arial"/>
              </a:rPr>
              <a:t>Uses molecular genetics + molecular biology to explain what’s happening inside cells</a:t>
            </a:r>
            <a:endParaRPr sz="2100">
              <a:latin typeface="Arial"/>
              <a:ea typeface="Arial"/>
              <a:cs typeface="Arial"/>
              <a:sym typeface="Arial"/>
            </a:endParaRPr>
          </a:p>
          <a:p>
            <a:pPr marL="457200" lvl="0" indent="-361950" algn="l" rtl="0">
              <a:lnSpc>
                <a:spcPct val="115000"/>
              </a:lnSpc>
              <a:spcBef>
                <a:spcPts val="0"/>
              </a:spcBef>
              <a:spcAft>
                <a:spcPts val="0"/>
              </a:spcAft>
              <a:buSzPts val="2100"/>
              <a:buFont typeface="Arial"/>
              <a:buChar char="●"/>
            </a:pPr>
            <a:r>
              <a:rPr lang="en-US" sz="2100">
                <a:latin typeface="Arial"/>
                <a:ea typeface="Arial"/>
                <a:cs typeface="Arial"/>
                <a:sym typeface="Arial"/>
              </a:rPr>
              <a:t>Guaranteed, authentic research experience (two quarters) through course series</a:t>
            </a:r>
            <a:endParaRPr sz="2100">
              <a:latin typeface="Arial"/>
              <a:ea typeface="Arial"/>
              <a:cs typeface="Arial"/>
              <a:sym typeface="Arial"/>
            </a:endParaRPr>
          </a:p>
          <a:p>
            <a:pPr marL="457200" lvl="0" indent="-361950" algn="l" rtl="0">
              <a:lnSpc>
                <a:spcPct val="115000"/>
              </a:lnSpc>
              <a:spcBef>
                <a:spcPts val="0"/>
              </a:spcBef>
              <a:spcAft>
                <a:spcPts val="0"/>
              </a:spcAft>
              <a:buSzPts val="2100"/>
              <a:buChar char="●"/>
            </a:pPr>
            <a:r>
              <a:rPr lang="en-US" sz="2100">
                <a:latin typeface="Arial"/>
                <a:ea typeface="Arial"/>
                <a:cs typeface="Arial"/>
                <a:sym typeface="Arial"/>
              </a:rPr>
              <a:t>Big questions you’ll explore:</a:t>
            </a:r>
            <a:endParaRPr sz="2100">
              <a:latin typeface="Arial"/>
              <a:ea typeface="Arial"/>
              <a:cs typeface="Arial"/>
              <a:sym typeface="Arial"/>
            </a:endParaRPr>
          </a:p>
          <a:p>
            <a:pPr marL="914400" lvl="1" indent="-361950" algn="l" rtl="0">
              <a:lnSpc>
                <a:spcPct val="115000"/>
              </a:lnSpc>
              <a:spcBef>
                <a:spcPts val="0"/>
              </a:spcBef>
              <a:spcAft>
                <a:spcPts val="0"/>
              </a:spcAft>
              <a:buSzPts val="2100"/>
              <a:buChar char="○"/>
            </a:pPr>
            <a:r>
              <a:rPr lang="en-US" sz="2100">
                <a:latin typeface="Arial"/>
                <a:ea typeface="Arial"/>
                <a:cs typeface="Arial"/>
                <a:sym typeface="Arial"/>
              </a:rPr>
              <a:t>How do infections start and spread?</a:t>
            </a:r>
            <a:endParaRPr sz="2100">
              <a:latin typeface="Arial"/>
              <a:ea typeface="Arial"/>
              <a:cs typeface="Arial"/>
              <a:sym typeface="Arial"/>
            </a:endParaRPr>
          </a:p>
          <a:p>
            <a:pPr marL="914400" lvl="1" indent="-361950" algn="l" rtl="0">
              <a:lnSpc>
                <a:spcPct val="115000"/>
              </a:lnSpc>
              <a:spcBef>
                <a:spcPts val="0"/>
              </a:spcBef>
              <a:spcAft>
                <a:spcPts val="0"/>
              </a:spcAft>
              <a:buSzPts val="2100"/>
              <a:buChar char="○"/>
            </a:pPr>
            <a:r>
              <a:rPr lang="en-US" sz="2100">
                <a:latin typeface="Arial"/>
                <a:ea typeface="Arial"/>
                <a:cs typeface="Arial"/>
                <a:sym typeface="Arial"/>
              </a:rPr>
              <a:t>Why do some people get sicker than others?</a:t>
            </a:r>
            <a:endParaRPr sz="2100">
              <a:latin typeface="Arial"/>
              <a:ea typeface="Arial"/>
              <a:cs typeface="Arial"/>
              <a:sym typeface="Arial"/>
            </a:endParaRPr>
          </a:p>
          <a:p>
            <a:pPr marL="914400" lvl="1" indent="-361950" algn="l" rtl="0">
              <a:lnSpc>
                <a:spcPct val="115000"/>
              </a:lnSpc>
              <a:spcBef>
                <a:spcPts val="0"/>
              </a:spcBef>
              <a:spcAft>
                <a:spcPts val="0"/>
              </a:spcAft>
              <a:buSzPts val="2100"/>
              <a:buChar char="○"/>
            </a:pPr>
            <a:r>
              <a:rPr lang="en-US" sz="2100">
                <a:latin typeface="Arial"/>
                <a:ea typeface="Arial"/>
                <a:cs typeface="Arial"/>
                <a:sym typeface="Arial"/>
              </a:rPr>
              <a:t>How do genes and immune responses shape health?</a:t>
            </a:r>
            <a:endParaRPr sz="2100">
              <a:latin typeface="Arial"/>
              <a:ea typeface="Arial"/>
              <a:cs typeface="Arial"/>
              <a:sym typeface="Arial"/>
            </a:endParaRPr>
          </a:p>
          <a:p>
            <a:pPr marL="0" lvl="0" indent="0" algn="l" rtl="0">
              <a:lnSpc>
                <a:spcPct val="100000"/>
              </a:lnSpc>
              <a:spcBef>
                <a:spcPts val="1200"/>
              </a:spcBef>
              <a:spcAft>
                <a:spcPts val="0"/>
              </a:spcAft>
              <a:buNone/>
            </a:pPr>
            <a:endParaRPr sz="2600" b="1">
              <a:latin typeface="Arial"/>
              <a:ea typeface="Arial"/>
              <a:cs typeface="Arial"/>
              <a:sym typeface="Arial"/>
            </a:endParaRPr>
          </a:p>
        </p:txBody>
      </p:sp>
      <p:sp>
        <p:nvSpPr>
          <p:cNvPr id="454" name="Google Shape;454;p54"/>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5" name="Google Shape;455;p54"/>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6" name="Google Shape;456;p54"/>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pic>
        <p:nvPicPr>
          <p:cNvPr id="457" name="Google Shape;457;p54" descr="A black and white sign with white text&#10;&#10;AI-generated content may be incorrect."/>
          <p:cNvPicPr preferRelativeResize="0"/>
          <p:nvPr/>
        </p:nvPicPr>
        <p:blipFill>
          <a:blip r:embed="rId4">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5"/>
          <p:cNvSpPr txBox="1">
            <a:spLocks noGrp="1"/>
          </p:cNvSpPr>
          <p:nvPr>
            <p:ph type="title"/>
          </p:nvPr>
        </p:nvSpPr>
        <p:spPr>
          <a:xfrm>
            <a:off x="603000" y="285350"/>
            <a:ext cx="10515600" cy="9474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ct val="100000"/>
              <a:buFont typeface="Arial"/>
              <a:buNone/>
            </a:pPr>
            <a:r>
              <a:rPr lang="en-US" sz="3500" b="1">
                <a:solidFill>
                  <a:srgbClr val="005587"/>
                </a:solidFill>
                <a:latin typeface="Arial"/>
                <a:ea typeface="Arial"/>
                <a:cs typeface="Arial"/>
                <a:sym typeface="Arial"/>
              </a:rPr>
              <a:t>Microbiology, Immunology, and Molecular Genetics (MIMG) Major (Continued)</a:t>
            </a:r>
            <a:endParaRPr sz="3500">
              <a:solidFill>
                <a:srgbClr val="005587"/>
              </a:solidFill>
              <a:latin typeface="Arial"/>
              <a:ea typeface="Arial"/>
              <a:cs typeface="Arial"/>
              <a:sym typeface="Arial"/>
            </a:endParaRPr>
          </a:p>
        </p:txBody>
      </p:sp>
      <p:sp>
        <p:nvSpPr>
          <p:cNvPr id="463" name="Google Shape;463;p55"/>
          <p:cNvSpPr txBox="1">
            <a:spLocks noGrp="1"/>
          </p:cNvSpPr>
          <p:nvPr>
            <p:ph type="body" idx="1"/>
          </p:nvPr>
        </p:nvSpPr>
        <p:spPr>
          <a:xfrm>
            <a:off x="603000" y="1280188"/>
            <a:ext cx="10986000" cy="477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600" b="1">
                <a:latin typeface="Arial"/>
                <a:ea typeface="Arial"/>
                <a:cs typeface="Arial"/>
                <a:sym typeface="Arial"/>
              </a:rPr>
              <a:t>As an MIMG major, you will:</a:t>
            </a:r>
            <a:endParaRPr sz="2600" b="1">
              <a:latin typeface="Arial"/>
              <a:ea typeface="Arial"/>
              <a:cs typeface="Arial"/>
              <a:sym typeface="Arial"/>
            </a:endParaRPr>
          </a:p>
          <a:p>
            <a:pPr marL="457200" lvl="0" indent="-355600" algn="l" rtl="0">
              <a:lnSpc>
                <a:spcPct val="115000"/>
              </a:lnSpc>
              <a:spcBef>
                <a:spcPts val="1200"/>
              </a:spcBef>
              <a:spcAft>
                <a:spcPts val="0"/>
              </a:spcAft>
              <a:buSzPts val="2000"/>
              <a:buChar char="●"/>
            </a:pPr>
            <a:r>
              <a:rPr lang="en-US" sz="2000">
                <a:latin typeface="Arial"/>
                <a:ea typeface="Arial"/>
                <a:cs typeface="Arial"/>
                <a:sym typeface="Arial"/>
              </a:rPr>
              <a:t>Build a strong science foundation that connects </a:t>
            </a:r>
            <a:r>
              <a:rPr lang="en-US" sz="2000" b="1">
                <a:latin typeface="Arial"/>
                <a:ea typeface="Arial"/>
                <a:cs typeface="Arial"/>
                <a:sym typeface="Arial"/>
              </a:rPr>
              <a:t>biology, chemistry, physics, and quantitative thinking</a:t>
            </a:r>
            <a:endParaRPr sz="2000" b="1">
              <a:latin typeface="Arial"/>
              <a:ea typeface="Arial"/>
              <a:cs typeface="Arial"/>
              <a:sym typeface="Arial"/>
            </a:endParaRPr>
          </a:p>
          <a:p>
            <a:pPr marL="457200" lvl="0" indent="-355600" algn="l" rtl="0">
              <a:lnSpc>
                <a:spcPct val="115000"/>
              </a:lnSpc>
              <a:spcBef>
                <a:spcPts val="0"/>
              </a:spcBef>
              <a:spcAft>
                <a:spcPts val="0"/>
              </a:spcAft>
              <a:buSzPts val="2000"/>
              <a:buChar char="●"/>
            </a:pPr>
            <a:r>
              <a:rPr lang="en-US" sz="2000">
                <a:latin typeface="Arial"/>
                <a:ea typeface="Arial"/>
                <a:cs typeface="Arial"/>
                <a:sym typeface="Arial"/>
              </a:rPr>
              <a:t>Develop core scientist skills:</a:t>
            </a:r>
            <a:endParaRPr sz="2000">
              <a:latin typeface="Arial"/>
              <a:ea typeface="Arial"/>
              <a:cs typeface="Arial"/>
              <a:sym typeface="Arial"/>
            </a:endParaRPr>
          </a:p>
          <a:p>
            <a:pPr marL="914400" lvl="1" indent="-355600" algn="l" rtl="0">
              <a:lnSpc>
                <a:spcPct val="115000"/>
              </a:lnSpc>
              <a:spcBef>
                <a:spcPts val="0"/>
              </a:spcBef>
              <a:spcAft>
                <a:spcPts val="0"/>
              </a:spcAft>
              <a:buSzPts val="2000"/>
              <a:buChar char="○"/>
            </a:pPr>
            <a:r>
              <a:rPr lang="en-US" sz="2000">
                <a:latin typeface="Arial"/>
                <a:ea typeface="Arial"/>
                <a:cs typeface="Arial"/>
                <a:sym typeface="Arial"/>
              </a:rPr>
              <a:t>Reading and discussing scientific papers</a:t>
            </a:r>
            <a:endParaRPr sz="2000">
              <a:latin typeface="Arial"/>
              <a:ea typeface="Arial"/>
              <a:cs typeface="Arial"/>
              <a:sym typeface="Arial"/>
            </a:endParaRPr>
          </a:p>
          <a:p>
            <a:pPr marL="914400" lvl="1" indent="-355600" algn="l" rtl="0">
              <a:lnSpc>
                <a:spcPct val="115000"/>
              </a:lnSpc>
              <a:spcBef>
                <a:spcPts val="0"/>
              </a:spcBef>
              <a:spcAft>
                <a:spcPts val="0"/>
              </a:spcAft>
              <a:buSzPts val="2000"/>
              <a:buChar char="○"/>
            </a:pPr>
            <a:r>
              <a:rPr lang="en-US" sz="2000">
                <a:latin typeface="Arial"/>
                <a:ea typeface="Arial"/>
                <a:cs typeface="Arial"/>
                <a:sym typeface="Arial"/>
              </a:rPr>
              <a:t>Designing experiments and asking testable questions</a:t>
            </a:r>
            <a:endParaRPr sz="2000">
              <a:latin typeface="Arial"/>
              <a:ea typeface="Arial"/>
              <a:cs typeface="Arial"/>
              <a:sym typeface="Arial"/>
            </a:endParaRPr>
          </a:p>
          <a:p>
            <a:pPr marL="914400" lvl="1" indent="-355600" algn="l" rtl="0">
              <a:lnSpc>
                <a:spcPct val="115000"/>
              </a:lnSpc>
              <a:spcBef>
                <a:spcPts val="0"/>
              </a:spcBef>
              <a:spcAft>
                <a:spcPts val="0"/>
              </a:spcAft>
              <a:buSzPts val="2000"/>
              <a:buChar char="○"/>
            </a:pPr>
            <a:r>
              <a:rPr lang="en-US" sz="2000">
                <a:latin typeface="Arial"/>
                <a:ea typeface="Arial"/>
                <a:cs typeface="Arial"/>
                <a:sym typeface="Arial"/>
              </a:rPr>
              <a:t>Analyzing data and interpreting results</a:t>
            </a:r>
            <a:endParaRPr sz="2000">
              <a:latin typeface="Arial"/>
              <a:ea typeface="Arial"/>
              <a:cs typeface="Arial"/>
              <a:sym typeface="Arial"/>
            </a:endParaRPr>
          </a:p>
          <a:p>
            <a:pPr marL="914400" lvl="1" indent="-355600" algn="l" rtl="0">
              <a:lnSpc>
                <a:spcPct val="115000"/>
              </a:lnSpc>
              <a:spcBef>
                <a:spcPts val="0"/>
              </a:spcBef>
              <a:spcAft>
                <a:spcPts val="0"/>
              </a:spcAft>
              <a:buSzPts val="2000"/>
              <a:buChar char="○"/>
            </a:pPr>
            <a:r>
              <a:rPr lang="en-US" sz="2000">
                <a:latin typeface="Arial"/>
                <a:ea typeface="Arial"/>
                <a:cs typeface="Arial"/>
                <a:sym typeface="Arial"/>
              </a:rPr>
              <a:t>Communicating findings in writing and presentations</a:t>
            </a:r>
            <a:endParaRPr sz="2000">
              <a:latin typeface="Arial"/>
              <a:ea typeface="Arial"/>
              <a:cs typeface="Arial"/>
              <a:sym typeface="Arial"/>
            </a:endParaRPr>
          </a:p>
          <a:p>
            <a:pPr marL="457200" lvl="0" indent="-355600" algn="l" rtl="0">
              <a:lnSpc>
                <a:spcPct val="115000"/>
              </a:lnSpc>
              <a:spcBef>
                <a:spcPts val="0"/>
              </a:spcBef>
              <a:spcAft>
                <a:spcPts val="0"/>
              </a:spcAft>
              <a:buSzPts val="2000"/>
              <a:buChar char="●"/>
            </a:pPr>
            <a:r>
              <a:rPr lang="en-US" sz="2000">
                <a:latin typeface="Arial"/>
                <a:ea typeface="Arial"/>
                <a:cs typeface="Arial"/>
                <a:sym typeface="Arial"/>
              </a:rPr>
              <a:t>Get </a:t>
            </a:r>
            <a:r>
              <a:rPr lang="en-US" sz="2000" b="1">
                <a:latin typeface="Arial"/>
                <a:ea typeface="Arial"/>
                <a:cs typeface="Arial"/>
                <a:sym typeface="Arial"/>
              </a:rPr>
              <a:t>hands-on research experience</a:t>
            </a:r>
            <a:r>
              <a:rPr lang="en-US" sz="2000">
                <a:latin typeface="Arial"/>
                <a:ea typeface="Arial"/>
                <a:cs typeface="Arial"/>
                <a:sym typeface="Arial"/>
              </a:rPr>
              <a:t> (a major highlight):</a:t>
            </a:r>
            <a:endParaRPr sz="2000">
              <a:latin typeface="Arial"/>
              <a:ea typeface="Arial"/>
              <a:cs typeface="Arial"/>
              <a:sym typeface="Arial"/>
            </a:endParaRPr>
          </a:p>
          <a:p>
            <a:pPr marL="914400" lvl="1" indent="-355600" algn="l" rtl="0">
              <a:lnSpc>
                <a:spcPct val="115000"/>
              </a:lnSpc>
              <a:spcBef>
                <a:spcPts val="0"/>
              </a:spcBef>
              <a:spcAft>
                <a:spcPts val="0"/>
              </a:spcAft>
              <a:buSzPts val="2000"/>
              <a:buChar char="○"/>
            </a:pPr>
            <a:r>
              <a:rPr lang="en-US" sz="2000" b="1">
                <a:latin typeface="Arial"/>
                <a:ea typeface="Arial"/>
                <a:cs typeface="Arial"/>
                <a:sym typeface="Arial"/>
              </a:rPr>
              <a:t>Guaranteed authentic research</a:t>
            </a:r>
            <a:r>
              <a:rPr lang="en-US" sz="2000">
                <a:latin typeface="Arial"/>
                <a:ea typeface="Arial"/>
                <a:cs typeface="Arial"/>
                <a:sym typeface="Arial"/>
              </a:rPr>
              <a:t> through Path 1 research-immersion courses (</a:t>
            </a:r>
            <a:r>
              <a:rPr lang="en-US" sz="2000" b="1">
                <a:latin typeface="Arial"/>
                <a:ea typeface="Arial"/>
                <a:cs typeface="Arial"/>
                <a:sym typeface="Arial"/>
              </a:rPr>
              <a:t>2 quarters required</a:t>
            </a:r>
            <a:r>
              <a:rPr lang="en-US" sz="2000">
                <a:latin typeface="Arial"/>
                <a:ea typeface="Arial"/>
                <a:cs typeface="Arial"/>
                <a:sym typeface="Arial"/>
              </a:rPr>
              <a:t>)</a:t>
            </a:r>
            <a:endParaRPr sz="2000">
              <a:latin typeface="Arial"/>
              <a:ea typeface="Arial"/>
              <a:cs typeface="Arial"/>
              <a:sym typeface="Arial"/>
            </a:endParaRPr>
          </a:p>
          <a:p>
            <a:pPr marL="914400" lvl="1" indent="-355600" algn="l" rtl="0">
              <a:lnSpc>
                <a:spcPct val="115000"/>
              </a:lnSpc>
              <a:spcBef>
                <a:spcPts val="0"/>
              </a:spcBef>
              <a:spcAft>
                <a:spcPts val="0"/>
              </a:spcAft>
              <a:buSzPts val="2000"/>
              <a:buChar char="○"/>
            </a:pPr>
            <a:r>
              <a:rPr lang="en-US" sz="2000">
                <a:latin typeface="Arial"/>
                <a:ea typeface="Arial"/>
                <a:cs typeface="Arial"/>
                <a:sym typeface="Arial"/>
              </a:rPr>
              <a:t>Take lab-based courses and present at an undergraduate research symposium</a:t>
            </a:r>
            <a:endParaRPr sz="2000">
              <a:latin typeface="Arial"/>
              <a:ea typeface="Arial"/>
              <a:cs typeface="Arial"/>
              <a:sym typeface="Arial"/>
            </a:endParaRPr>
          </a:p>
          <a:p>
            <a:pPr marL="0" lvl="0" indent="0" algn="l" rtl="0">
              <a:lnSpc>
                <a:spcPct val="100000"/>
              </a:lnSpc>
              <a:spcBef>
                <a:spcPts val="1200"/>
              </a:spcBef>
              <a:spcAft>
                <a:spcPts val="0"/>
              </a:spcAft>
              <a:buNone/>
            </a:pPr>
            <a:endParaRPr sz="2600" b="1">
              <a:latin typeface="Arial"/>
              <a:ea typeface="Arial"/>
              <a:cs typeface="Arial"/>
              <a:sym typeface="Arial"/>
            </a:endParaRPr>
          </a:p>
        </p:txBody>
      </p:sp>
      <p:sp>
        <p:nvSpPr>
          <p:cNvPr id="464" name="Google Shape;464;p55"/>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5" name="Google Shape;465;p55"/>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6" name="Google Shape;466;p55"/>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pic>
        <p:nvPicPr>
          <p:cNvPr id="467" name="Google Shape;467;p55"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6"/>
          <p:cNvSpPr txBox="1">
            <a:spLocks noGrp="1"/>
          </p:cNvSpPr>
          <p:nvPr>
            <p:ph type="title"/>
          </p:nvPr>
        </p:nvSpPr>
        <p:spPr>
          <a:xfrm>
            <a:off x="603000" y="285350"/>
            <a:ext cx="10515600" cy="786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MIMG (Continued)</a:t>
            </a:r>
            <a:endParaRPr sz="3500">
              <a:solidFill>
                <a:srgbClr val="005587"/>
              </a:solidFill>
              <a:latin typeface="Arial"/>
              <a:ea typeface="Arial"/>
              <a:cs typeface="Arial"/>
              <a:sym typeface="Arial"/>
            </a:endParaRPr>
          </a:p>
        </p:txBody>
      </p:sp>
      <p:sp>
        <p:nvSpPr>
          <p:cNvPr id="473" name="Google Shape;473;p56"/>
          <p:cNvSpPr txBox="1">
            <a:spLocks noGrp="1"/>
          </p:cNvSpPr>
          <p:nvPr>
            <p:ph type="body" idx="1"/>
          </p:nvPr>
        </p:nvSpPr>
        <p:spPr>
          <a:xfrm>
            <a:off x="603000" y="981526"/>
            <a:ext cx="10986000" cy="5025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600" b="1">
                <a:latin typeface="Arial"/>
                <a:ea typeface="Arial"/>
                <a:cs typeface="Arial"/>
                <a:sym typeface="Arial"/>
              </a:rPr>
              <a:t>Major Highlights and where MIMG can lead you</a:t>
            </a:r>
            <a:endParaRPr sz="2600" b="1">
              <a:latin typeface="Arial"/>
              <a:ea typeface="Arial"/>
              <a:cs typeface="Arial"/>
              <a:sym typeface="Arial"/>
            </a:endParaRPr>
          </a:p>
          <a:p>
            <a:pPr marL="0" lvl="0" indent="0" algn="l" rtl="0">
              <a:lnSpc>
                <a:spcPct val="115000"/>
              </a:lnSpc>
              <a:spcBef>
                <a:spcPts val="1200"/>
              </a:spcBef>
              <a:spcAft>
                <a:spcPts val="0"/>
              </a:spcAft>
              <a:buNone/>
            </a:pPr>
            <a:r>
              <a:rPr lang="en-US" sz="2000" b="1">
                <a:latin typeface="Arial"/>
                <a:ea typeface="Arial"/>
                <a:cs typeface="Arial"/>
                <a:sym typeface="Arial"/>
              </a:rPr>
              <a:t>Why students choose MIMG:</a:t>
            </a:r>
            <a:endParaRPr sz="2000" b="1">
              <a:latin typeface="Arial"/>
              <a:ea typeface="Arial"/>
              <a:cs typeface="Arial"/>
              <a:sym typeface="Arial"/>
            </a:endParaRPr>
          </a:p>
          <a:p>
            <a:pPr marL="914400" lvl="0" indent="-355600" algn="l" rtl="0">
              <a:lnSpc>
                <a:spcPct val="115000"/>
              </a:lnSpc>
              <a:spcBef>
                <a:spcPts val="1200"/>
              </a:spcBef>
              <a:spcAft>
                <a:spcPts val="0"/>
              </a:spcAft>
              <a:buSzPts val="2000"/>
              <a:buFont typeface="Arial"/>
              <a:buChar char="•"/>
            </a:pPr>
            <a:r>
              <a:rPr lang="en-US" sz="2000">
                <a:latin typeface="Arial"/>
                <a:ea typeface="Arial"/>
                <a:cs typeface="Arial"/>
                <a:sym typeface="Arial"/>
              </a:rPr>
              <a:t>Training that’s directly relevant to today’s biggest challenges: </a:t>
            </a:r>
            <a:r>
              <a:rPr lang="en-US" sz="2000" b="1">
                <a:latin typeface="Arial"/>
                <a:ea typeface="Arial"/>
                <a:cs typeface="Arial"/>
                <a:sym typeface="Arial"/>
              </a:rPr>
              <a:t>infectious diseases, cancer, climate change, and food security</a:t>
            </a:r>
            <a:endParaRPr sz="2000" b="1">
              <a:latin typeface="Arial"/>
              <a:ea typeface="Arial"/>
              <a:cs typeface="Arial"/>
              <a:sym typeface="Arial"/>
            </a:endParaRPr>
          </a:p>
          <a:p>
            <a:pPr marL="914400" lvl="0" indent="-355600" algn="l" rtl="0">
              <a:lnSpc>
                <a:spcPct val="115000"/>
              </a:lnSpc>
              <a:spcBef>
                <a:spcPts val="0"/>
              </a:spcBef>
              <a:spcAft>
                <a:spcPts val="0"/>
              </a:spcAft>
              <a:buSzPts val="2000"/>
              <a:buFont typeface="Arial"/>
              <a:buChar char="•"/>
            </a:pPr>
            <a:r>
              <a:rPr lang="en-US" sz="2000">
                <a:latin typeface="Arial"/>
                <a:ea typeface="Arial"/>
                <a:cs typeface="Arial"/>
                <a:sym typeface="Arial"/>
              </a:rPr>
              <a:t>Research experience with award-winning faculty and opportunities to publish in academic journals as an undergraduate</a:t>
            </a:r>
            <a:endParaRPr sz="2000">
              <a:latin typeface="Arial"/>
              <a:ea typeface="Arial"/>
              <a:cs typeface="Arial"/>
              <a:sym typeface="Arial"/>
            </a:endParaRPr>
          </a:p>
          <a:p>
            <a:pPr marL="914400" lvl="0" indent="-355600" algn="l" rtl="0">
              <a:lnSpc>
                <a:spcPct val="115000"/>
              </a:lnSpc>
              <a:spcBef>
                <a:spcPts val="0"/>
              </a:spcBef>
              <a:spcAft>
                <a:spcPts val="0"/>
              </a:spcAft>
              <a:buSzPts val="2000"/>
              <a:buFont typeface="Arial"/>
              <a:buChar char="•"/>
            </a:pPr>
            <a:r>
              <a:rPr lang="en-US" sz="2000" u="sng">
                <a:solidFill>
                  <a:schemeClr val="hlink"/>
                </a:solidFill>
                <a:latin typeface="Arial"/>
                <a:ea typeface="Arial"/>
                <a:cs typeface="Arial"/>
                <a:sym typeface="Arial"/>
                <a:hlinkClick r:id="rId3"/>
              </a:rPr>
              <a:t>Departmental Honors Program</a:t>
            </a:r>
            <a:r>
              <a:rPr lang="en-US" sz="2000">
                <a:latin typeface="Arial"/>
                <a:ea typeface="Arial"/>
                <a:cs typeface="Arial"/>
                <a:sym typeface="Arial"/>
              </a:rPr>
              <a:t> option for research students who want to develop a focused project and write a thesis at UCLA </a:t>
            </a:r>
            <a:endParaRPr sz="2000">
              <a:latin typeface="Arial"/>
              <a:ea typeface="Arial"/>
              <a:cs typeface="Arial"/>
              <a:sym typeface="Arial"/>
            </a:endParaRPr>
          </a:p>
          <a:p>
            <a:pPr marL="0" lvl="0" indent="0" algn="l" rtl="0">
              <a:lnSpc>
                <a:spcPct val="115000"/>
              </a:lnSpc>
              <a:spcBef>
                <a:spcPts val="1200"/>
              </a:spcBef>
              <a:spcAft>
                <a:spcPts val="0"/>
              </a:spcAft>
              <a:buNone/>
            </a:pPr>
            <a:r>
              <a:rPr lang="en-US" sz="2000" b="1">
                <a:latin typeface="Arial"/>
                <a:ea typeface="Arial"/>
                <a:cs typeface="Arial"/>
                <a:sym typeface="Arial"/>
              </a:rPr>
              <a:t>Pathways after MIMG:</a:t>
            </a:r>
            <a:endParaRPr sz="2000">
              <a:latin typeface="Arial"/>
              <a:ea typeface="Arial"/>
              <a:cs typeface="Arial"/>
              <a:sym typeface="Arial"/>
            </a:endParaRPr>
          </a:p>
          <a:p>
            <a:pPr marL="914400" lvl="1" indent="-355600" algn="l" rtl="0">
              <a:lnSpc>
                <a:spcPct val="115000"/>
              </a:lnSpc>
              <a:spcBef>
                <a:spcPts val="1200"/>
              </a:spcBef>
              <a:spcAft>
                <a:spcPts val="0"/>
              </a:spcAft>
              <a:buSzPts val="2000"/>
              <a:buFont typeface="Arial"/>
              <a:buChar char="○"/>
            </a:pPr>
            <a:r>
              <a:rPr lang="en-US" sz="2000">
                <a:latin typeface="Arial"/>
                <a:ea typeface="Arial"/>
                <a:cs typeface="Arial"/>
                <a:sym typeface="Arial"/>
              </a:rPr>
              <a:t>Career fields: biomedical research, biotech, public health, environmental science, science policy/bioethics</a:t>
            </a:r>
            <a:endParaRPr sz="2000">
              <a:latin typeface="Arial"/>
              <a:ea typeface="Arial"/>
              <a:cs typeface="Arial"/>
              <a:sym typeface="Arial"/>
            </a:endParaRPr>
          </a:p>
          <a:p>
            <a:pPr marL="914400" lvl="1" indent="-355600" algn="l" rtl="0">
              <a:lnSpc>
                <a:spcPct val="115000"/>
              </a:lnSpc>
              <a:spcBef>
                <a:spcPts val="0"/>
              </a:spcBef>
              <a:spcAft>
                <a:spcPts val="0"/>
              </a:spcAft>
              <a:buSzPts val="2000"/>
              <a:buChar char="○"/>
            </a:pPr>
            <a:r>
              <a:rPr lang="en-US" sz="2000">
                <a:latin typeface="Arial"/>
                <a:ea typeface="Arial"/>
                <a:cs typeface="Arial"/>
                <a:sym typeface="Arial"/>
              </a:rPr>
              <a:t>Common next steps: graduate school or health professions (e.g., medicine, dentistry)</a:t>
            </a:r>
            <a:endParaRPr sz="2000">
              <a:latin typeface="Arial"/>
              <a:ea typeface="Arial"/>
              <a:cs typeface="Arial"/>
              <a:sym typeface="Arial"/>
            </a:endParaRPr>
          </a:p>
          <a:p>
            <a:pPr marL="0" lvl="0" indent="0" algn="l" rtl="0">
              <a:lnSpc>
                <a:spcPct val="115000"/>
              </a:lnSpc>
              <a:spcBef>
                <a:spcPts val="1200"/>
              </a:spcBef>
              <a:spcAft>
                <a:spcPts val="0"/>
              </a:spcAft>
              <a:buNone/>
            </a:pPr>
            <a:endParaRPr sz="2000">
              <a:latin typeface="Arial"/>
              <a:ea typeface="Arial"/>
              <a:cs typeface="Arial"/>
              <a:sym typeface="Arial"/>
            </a:endParaRPr>
          </a:p>
          <a:p>
            <a:pPr marL="0" lvl="0" indent="0" algn="l" rtl="0">
              <a:lnSpc>
                <a:spcPct val="100000"/>
              </a:lnSpc>
              <a:spcBef>
                <a:spcPts val="1200"/>
              </a:spcBef>
              <a:spcAft>
                <a:spcPts val="0"/>
              </a:spcAft>
              <a:buNone/>
            </a:pPr>
            <a:endParaRPr sz="2600" b="1">
              <a:latin typeface="Arial"/>
              <a:ea typeface="Arial"/>
              <a:cs typeface="Arial"/>
              <a:sym typeface="Arial"/>
            </a:endParaRPr>
          </a:p>
        </p:txBody>
      </p:sp>
      <p:sp>
        <p:nvSpPr>
          <p:cNvPr id="474" name="Google Shape;474;p56"/>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5" name="Google Shape;475;p56"/>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6" name="Google Shape;476;p56"/>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pic>
        <p:nvPicPr>
          <p:cNvPr id="477" name="Google Shape;477;p56" descr="A black and white sign with white text&#10;&#10;AI-generated content may be incorrect."/>
          <p:cNvPicPr preferRelativeResize="0"/>
          <p:nvPr/>
        </p:nvPicPr>
        <p:blipFill>
          <a:blip r:embed="rId4">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156"/>
        <p:cNvGrpSpPr/>
        <p:nvPr/>
      </p:nvGrpSpPr>
      <p:grpSpPr>
        <a:xfrm>
          <a:off x="0" y="0"/>
          <a:ext cx="0" cy="0"/>
          <a:chOff x="0" y="0"/>
          <a:chExt cx="0" cy="0"/>
        </a:xfrm>
      </p:grpSpPr>
      <p:sp>
        <p:nvSpPr>
          <p:cNvPr id="157" name="Google Shape;157;p21"/>
          <p:cNvSpPr txBox="1">
            <a:spLocks noGrp="1"/>
          </p:cNvSpPr>
          <p:nvPr>
            <p:ph type="title"/>
          </p:nvPr>
        </p:nvSpPr>
        <p:spPr>
          <a:xfrm>
            <a:off x="838200" y="1905943"/>
            <a:ext cx="10515600" cy="2852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Arial"/>
              <a:buNone/>
            </a:pPr>
            <a:r>
              <a:rPr lang="en-US" sz="5000" b="1">
                <a:solidFill>
                  <a:schemeClr val="lt1"/>
                </a:solidFill>
                <a:latin typeface="Arial"/>
                <a:ea typeface="Arial"/>
                <a:cs typeface="Arial"/>
                <a:sym typeface="Arial"/>
              </a:rPr>
              <a:t>Life Sciences Core</a:t>
            </a:r>
            <a:endParaRPr sz="5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4000"/>
              <a:buFont typeface="Arial"/>
              <a:buNone/>
            </a:pPr>
            <a:endParaRPr sz="4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4000"/>
              <a:buFont typeface="Arial"/>
              <a:buNone/>
            </a:pPr>
            <a:r>
              <a:rPr lang="en-US" sz="4000">
                <a:solidFill>
                  <a:schemeClr val="lt1"/>
                </a:solidFill>
                <a:latin typeface="Arial"/>
                <a:ea typeface="Arial"/>
                <a:cs typeface="Arial"/>
                <a:sym typeface="Arial"/>
              </a:rPr>
              <a:t>Major Preparation Courses (Lower-Division)</a:t>
            </a:r>
            <a:endParaRPr sz="4000">
              <a:solidFill>
                <a:schemeClr val="lt1"/>
              </a:solidFill>
              <a:latin typeface="Arial"/>
              <a:ea typeface="Arial"/>
              <a:cs typeface="Arial"/>
              <a:sym typeface="Arial"/>
            </a:endParaRPr>
          </a:p>
        </p:txBody>
      </p:sp>
      <p:sp>
        <p:nvSpPr>
          <p:cNvPr id="158" name="Google Shape;158;p21"/>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pic>
        <p:nvPicPr>
          <p:cNvPr id="159" name="Google Shape;159;p21"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481"/>
        <p:cNvGrpSpPr/>
        <p:nvPr/>
      </p:nvGrpSpPr>
      <p:grpSpPr>
        <a:xfrm>
          <a:off x="0" y="0"/>
          <a:ext cx="0" cy="0"/>
          <a:chOff x="0" y="0"/>
          <a:chExt cx="0" cy="0"/>
        </a:xfrm>
      </p:grpSpPr>
      <p:sp>
        <p:nvSpPr>
          <p:cNvPr id="482" name="Google Shape;482;p57"/>
          <p:cNvSpPr txBox="1">
            <a:spLocks noGrp="1"/>
          </p:cNvSpPr>
          <p:nvPr>
            <p:ph type="title"/>
          </p:nvPr>
        </p:nvSpPr>
        <p:spPr>
          <a:xfrm>
            <a:off x="838200" y="1798143"/>
            <a:ext cx="10515600" cy="2852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Arial"/>
              <a:buNone/>
            </a:pPr>
            <a:r>
              <a:rPr lang="en-US" sz="5000" b="1">
                <a:solidFill>
                  <a:schemeClr val="lt1"/>
                </a:solidFill>
                <a:latin typeface="Arial"/>
                <a:ea typeface="Arial"/>
                <a:cs typeface="Arial"/>
                <a:sym typeface="Arial"/>
              </a:rPr>
              <a:t>Molecular, Cell &amp; </a:t>
            </a:r>
            <a:endParaRPr sz="5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4000"/>
              <a:buFont typeface="Arial"/>
              <a:buNone/>
            </a:pPr>
            <a:r>
              <a:rPr lang="en-US" sz="5000" b="1">
                <a:solidFill>
                  <a:schemeClr val="lt1"/>
                </a:solidFill>
                <a:latin typeface="Arial"/>
                <a:ea typeface="Arial"/>
                <a:cs typeface="Arial"/>
                <a:sym typeface="Arial"/>
              </a:rPr>
              <a:t>Developmental Biology (MCDB)</a:t>
            </a:r>
            <a:endParaRPr sz="5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4000"/>
              <a:buFont typeface="Arial"/>
              <a:buNone/>
            </a:pPr>
            <a:r>
              <a:rPr lang="en-US" sz="4000">
                <a:solidFill>
                  <a:schemeClr val="lt1"/>
                </a:solidFill>
                <a:latin typeface="Arial"/>
                <a:ea typeface="Arial"/>
                <a:cs typeface="Arial"/>
                <a:sym typeface="Arial"/>
              </a:rPr>
              <a:t>MCDB Major</a:t>
            </a:r>
            <a:endParaRPr sz="3000">
              <a:solidFill>
                <a:schemeClr val="lt1"/>
              </a:solidFill>
              <a:latin typeface="Arial"/>
              <a:ea typeface="Arial"/>
              <a:cs typeface="Arial"/>
              <a:sym typeface="Arial"/>
            </a:endParaRPr>
          </a:p>
        </p:txBody>
      </p:sp>
      <p:sp>
        <p:nvSpPr>
          <p:cNvPr id="483" name="Google Shape;483;p57"/>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pic>
        <p:nvPicPr>
          <p:cNvPr id="484" name="Google Shape;484;p57"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8"/>
          <p:cNvSpPr txBox="1">
            <a:spLocks noGrp="1"/>
          </p:cNvSpPr>
          <p:nvPr>
            <p:ph type="title"/>
          </p:nvPr>
        </p:nvSpPr>
        <p:spPr>
          <a:xfrm>
            <a:off x="89950" y="86850"/>
            <a:ext cx="10901100" cy="9474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ct val="100000"/>
              <a:buFont typeface="Arial"/>
              <a:buNone/>
            </a:pPr>
            <a:r>
              <a:rPr lang="en-US" sz="3500" b="1">
                <a:solidFill>
                  <a:srgbClr val="005587"/>
                </a:solidFill>
                <a:latin typeface="Arial"/>
                <a:ea typeface="Arial"/>
                <a:cs typeface="Arial"/>
                <a:sym typeface="Arial"/>
              </a:rPr>
              <a:t>Molecular, Cell &amp; Developmental Biology (MCDB) Major</a:t>
            </a:r>
            <a:endParaRPr sz="3500">
              <a:solidFill>
                <a:srgbClr val="005587"/>
              </a:solidFill>
              <a:latin typeface="Arial"/>
              <a:ea typeface="Arial"/>
              <a:cs typeface="Arial"/>
              <a:sym typeface="Arial"/>
            </a:endParaRPr>
          </a:p>
        </p:txBody>
      </p:sp>
      <p:sp>
        <p:nvSpPr>
          <p:cNvPr id="490" name="Google Shape;490;p58"/>
          <p:cNvSpPr txBox="1">
            <a:spLocks noGrp="1"/>
          </p:cNvSpPr>
          <p:nvPr>
            <p:ph type="body" idx="1"/>
          </p:nvPr>
        </p:nvSpPr>
        <p:spPr>
          <a:xfrm>
            <a:off x="578050" y="995650"/>
            <a:ext cx="8169300" cy="477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100" b="1">
                <a:latin typeface="Arial"/>
                <a:ea typeface="Arial"/>
                <a:cs typeface="Arial"/>
                <a:sym typeface="Arial"/>
              </a:rPr>
              <a:t>What is MCDB?</a:t>
            </a:r>
            <a:endParaRPr sz="2100" b="1">
              <a:latin typeface="Arial"/>
              <a:ea typeface="Arial"/>
              <a:cs typeface="Arial"/>
              <a:sym typeface="Arial"/>
            </a:endParaRPr>
          </a:p>
          <a:p>
            <a:pPr marL="457200" lvl="0" indent="-361950" algn="l" rtl="0">
              <a:lnSpc>
                <a:spcPct val="100000"/>
              </a:lnSpc>
              <a:spcBef>
                <a:spcPts val="1000"/>
              </a:spcBef>
              <a:spcAft>
                <a:spcPts val="0"/>
              </a:spcAft>
              <a:buSzPts val="2100"/>
              <a:buChar char="•"/>
            </a:pPr>
            <a:r>
              <a:rPr lang="en-US" sz="2100">
                <a:latin typeface="Arial"/>
                <a:ea typeface="Arial"/>
                <a:cs typeface="Arial"/>
                <a:sym typeface="Arial"/>
              </a:rPr>
              <a:t>The study of life on earth at cellular and molecular levels.</a:t>
            </a:r>
            <a:endParaRPr sz="2100">
              <a:latin typeface="Arial"/>
              <a:ea typeface="Arial"/>
              <a:cs typeface="Arial"/>
              <a:sym typeface="Arial"/>
            </a:endParaRPr>
          </a:p>
          <a:p>
            <a:pPr marL="0" lvl="0" indent="0" algn="l" rtl="0">
              <a:lnSpc>
                <a:spcPct val="100000"/>
              </a:lnSpc>
              <a:spcBef>
                <a:spcPts val="1000"/>
              </a:spcBef>
              <a:spcAft>
                <a:spcPts val="0"/>
              </a:spcAft>
              <a:buNone/>
            </a:pPr>
            <a:r>
              <a:rPr lang="en-US" sz="2100" b="1">
                <a:latin typeface="Arial"/>
                <a:ea typeface="Arial"/>
                <a:cs typeface="Arial"/>
                <a:sym typeface="Arial"/>
              </a:rPr>
              <a:t>What do MCDB majors study at UCLA?</a:t>
            </a:r>
            <a:endParaRPr sz="2100" b="1">
              <a:latin typeface="Arial"/>
              <a:ea typeface="Arial"/>
              <a:cs typeface="Arial"/>
              <a:sym typeface="Arial"/>
            </a:endParaRPr>
          </a:p>
          <a:p>
            <a:pPr marL="457200" lvl="0" indent="-361950" algn="l" rtl="0">
              <a:lnSpc>
                <a:spcPct val="100000"/>
              </a:lnSpc>
              <a:spcBef>
                <a:spcPts val="1000"/>
              </a:spcBef>
              <a:spcAft>
                <a:spcPts val="0"/>
              </a:spcAft>
              <a:buSzPts val="2100"/>
              <a:buFont typeface="Arial"/>
              <a:buChar char="•"/>
            </a:pPr>
            <a:r>
              <a:rPr lang="en-US" sz="2100">
                <a:latin typeface="Arial"/>
                <a:ea typeface="Arial"/>
                <a:cs typeface="Arial"/>
                <a:sym typeface="Arial"/>
              </a:rPr>
              <a:t>Molecular processes involved in cell function and differentiation.</a:t>
            </a:r>
            <a:endParaRPr sz="2100">
              <a:latin typeface="Arial"/>
              <a:ea typeface="Arial"/>
              <a:cs typeface="Arial"/>
              <a:sym typeface="Arial"/>
            </a:endParaRPr>
          </a:p>
          <a:p>
            <a:pPr marL="457200" lvl="0" indent="-361950" algn="l" rtl="0">
              <a:lnSpc>
                <a:spcPct val="100000"/>
              </a:lnSpc>
              <a:spcBef>
                <a:spcPts val="0"/>
              </a:spcBef>
              <a:spcAft>
                <a:spcPts val="0"/>
              </a:spcAft>
              <a:buSzPts val="2100"/>
              <a:buFont typeface="Arial"/>
              <a:buChar char="•"/>
            </a:pPr>
            <a:r>
              <a:rPr lang="en-US" sz="2100">
                <a:latin typeface="Arial"/>
                <a:ea typeface="Arial"/>
                <a:cs typeface="Arial"/>
                <a:sym typeface="Arial"/>
              </a:rPr>
              <a:t>Molecular processes at the single and the multicellular level, as well as the role of genes in multicellular organisms.</a:t>
            </a:r>
            <a:endParaRPr sz="2100">
              <a:latin typeface="Arial"/>
              <a:ea typeface="Arial"/>
              <a:cs typeface="Arial"/>
              <a:sym typeface="Arial"/>
            </a:endParaRPr>
          </a:p>
          <a:p>
            <a:pPr marL="457200" lvl="0" indent="-361950" algn="l" rtl="0">
              <a:lnSpc>
                <a:spcPct val="100000"/>
              </a:lnSpc>
              <a:spcBef>
                <a:spcPts val="0"/>
              </a:spcBef>
              <a:spcAft>
                <a:spcPts val="0"/>
              </a:spcAft>
              <a:buSzPts val="2100"/>
              <a:buFont typeface="Arial"/>
              <a:buChar char="•"/>
            </a:pPr>
            <a:r>
              <a:rPr lang="en-US" sz="2100">
                <a:latin typeface="Arial"/>
                <a:ea typeface="Arial"/>
                <a:cs typeface="Arial"/>
                <a:sym typeface="Arial"/>
              </a:rPr>
              <a:t>How to use the scientific method to test questions and solve problems using quantitative and inquiry-related skills. </a:t>
            </a:r>
            <a:endParaRPr sz="2100">
              <a:latin typeface="Arial"/>
              <a:ea typeface="Arial"/>
              <a:cs typeface="Arial"/>
              <a:sym typeface="Arial"/>
            </a:endParaRPr>
          </a:p>
          <a:p>
            <a:pPr marL="0" lvl="0" indent="0" algn="l" rtl="0">
              <a:lnSpc>
                <a:spcPct val="100000"/>
              </a:lnSpc>
              <a:spcBef>
                <a:spcPts val="1000"/>
              </a:spcBef>
              <a:spcAft>
                <a:spcPts val="0"/>
              </a:spcAft>
              <a:buNone/>
            </a:pPr>
            <a:r>
              <a:rPr lang="en-US" sz="2100" b="1">
                <a:latin typeface="Arial"/>
                <a:ea typeface="Arial"/>
                <a:cs typeface="Arial"/>
                <a:sym typeface="Arial"/>
              </a:rPr>
              <a:t>Major Highlights</a:t>
            </a:r>
            <a:endParaRPr sz="2100" b="1">
              <a:latin typeface="Arial"/>
              <a:ea typeface="Arial"/>
              <a:cs typeface="Arial"/>
              <a:sym typeface="Arial"/>
            </a:endParaRPr>
          </a:p>
          <a:p>
            <a:pPr marL="457200" lvl="0" indent="-361950" algn="l" rtl="0">
              <a:lnSpc>
                <a:spcPct val="100000"/>
              </a:lnSpc>
              <a:spcBef>
                <a:spcPts val="1000"/>
              </a:spcBef>
              <a:spcAft>
                <a:spcPts val="0"/>
              </a:spcAft>
              <a:buSzPts val="2100"/>
              <a:buChar char="•"/>
            </a:pPr>
            <a:r>
              <a:rPr lang="en-US" sz="2100">
                <a:latin typeface="Arial"/>
                <a:ea typeface="Arial"/>
                <a:cs typeface="Arial"/>
                <a:sym typeface="Arial"/>
              </a:rPr>
              <a:t>Courses taught with primary literature</a:t>
            </a:r>
            <a:endParaRPr sz="2100">
              <a:latin typeface="Arial"/>
              <a:ea typeface="Arial"/>
              <a:cs typeface="Arial"/>
              <a:sym typeface="Arial"/>
            </a:endParaRPr>
          </a:p>
          <a:p>
            <a:pPr marL="457200" lvl="0" indent="-361950" algn="l" rtl="0">
              <a:lnSpc>
                <a:spcPct val="100000"/>
              </a:lnSpc>
              <a:spcBef>
                <a:spcPts val="0"/>
              </a:spcBef>
              <a:spcAft>
                <a:spcPts val="0"/>
              </a:spcAft>
              <a:buSzPts val="2100"/>
              <a:buFont typeface="Arial"/>
              <a:buChar char="•"/>
            </a:pPr>
            <a:r>
              <a:rPr lang="en-US" sz="2100">
                <a:latin typeface="Arial"/>
                <a:ea typeface="Arial"/>
                <a:cs typeface="Arial"/>
                <a:sym typeface="Arial"/>
              </a:rPr>
              <a:t>Opportunities to participate in cutting-edge, discovery-based research</a:t>
            </a:r>
            <a:endParaRPr sz="2100">
              <a:latin typeface="Arial"/>
              <a:ea typeface="Arial"/>
              <a:cs typeface="Arial"/>
              <a:sym typeface="Arial"/>
            </a:endParaRPr>
          </a:p>
        </p:txBody>
      </p:sp>
      <p:sp>
        <p:nvSpPr>
          <p:cNvPr id="491" name="Google Shape;491;p58"/>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2" name="Google Shape;492;p58"/>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3" name="Google Shape;493;p58"/>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pic>
        <p:nvPicPr>
          <p:cNvPr id="494" name="Google Shape;494;p58"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pic>
        <p:nvPicPr>
          <p:cNvPr id="495" name="Google Shape;495;p58" descr="Two student scientists examine lab results together, holding a paper up to light. "/>
          <p:cNvPicPr preferRelativeResize="0"/>
          <p:nvPr/>
        </p:nvPicPr>
        <p:blipFill rotWithShape="1">
          <a:blip r:embed="rId4">
            <a:alphaModFix/>
          </a:blip>
          <a:srcRect/>
          <a:stretch/>
        </p:blipFill>
        <p:spPr>
          <a:xfrm>
            <a:off x="8404025" y="3113700"/>
            <a:ext cx="3457200" cy="2262600"/>
          </a:xfrm>
          <a:prstGeom prst="roundRect">
            <a:avLst>
              <a:gd name="adj" fmla="val 16667"/>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9"/>
          <p:cNvSpPr txBox="1">
            <a:spLocks noGrp="1"/>
          </p:cNvSpPr>
          <p:nvPr>
            <p:ph type="title"/>
          </p:nvPr>
        </p:nvSpPr>
        <p:spPr>
          <a:xfrm>
            <a:off x="89950" y="86850"/>
            <a:ext cx="109011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MCDB (Continued)</a:t>
            </a:r>
            <a:endParaRPr sz="3500">
              <a:solidFill>
                <a:srgbClr val="005587"/>
              </a:solidFill>
              <a:latin typeface="Arial"/>
              <a:ea typeface="Arial"/>
              <a:cs typeface="Arial"/>
              <a:sym typeface="Arial"/>
            </a:endParaRPr>
          </a:p>
        </p:txBody>
      </p:sp>
      <p:sp>
        <p:nvSpPr>
          <p:cNvPr id="501" name="Google Shape;501;p59"/>
          <p:cNvSpPr txBox="1">
            <a:spLocks noGrp="1"/>
          </p:cNvSpPr>
          <p:nvPr>
            <p:ph type="body" idx="1"/>
          </p:nvPr>
        </p:nvSpPr>
        <p:spPr>
          <a:xfrm>
            <a:off x="578050" y="995650"/>
            <a:ext cx="8169300" cy="477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000" b="1">
                <a:latin typeface="Arial"/>
                <a:ea typeface="Arial"/>
                <a:cs typeface="Arial"/>
                <a:sym typeface="Arial"/>
              </a:rPr>
              <a:t>What kind of classes do MCDB majors take?</a:t>
            </a:r>
            <a:endParaRPr sz="2000" b="1">
              <a:latin typeface="Arial"/>
              <a:ea typeface="Arial"/>
              <a:cs typeface="Arial"/>
              <a:sym typeface="Arial"/>
            </a:endParaRPr>
          </a:p>
          <a:p>
            <a:pPr marL="457200" lvl="0" indent="-355600" algn="l" rtl="0">
              <a:lnSpc>
                <a:spcPct val="100000"/>
              </a:lnSpc>
              <a:spcBef>
                <a:spcPts val="1000"/>
              </a:spcBef>
              <a:spcAft>
                <a:spcPts val="0"/>
              </a:spcAft>
              <a:buSzPts val="2000"/>
              <a:buChar char="•"/>
            </a:pPr>
            <a:r>
              <a:rPr lang="en-US" sz="2000">
                <a:latin typeface="Arial"/>
                <a:ea typeface="Arial"/>
                <a:cs typeface="Arial"/>
                <a:sym typeface="Arial"/>
              </a:rPr>
              <a:t>Biochemistry</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Genetics</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Molecular Biology </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Cell Biology</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Developmental Biology</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Discovery-based lab classes</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Electives from across the Life Sciences</a:t>
            </a:r>
            <a:endParaRPr sz="2000">
              <a:latin typeface="Arial"/>
              <a:ea typeface="Arial"/>
              <a:cs typeface="Arial"/>
              <a:sym typeface="Arial"/>
            </a:endParaRPr>
          </a:p>
          <a:p>
            <a:pPr marL="0" lvl="0" indent="0" algn="l" rtl="0">
              <a:lnSpc>
                <a:spcPct val="100000"/>
              </a:lnSpc>
              <a:spcBef>
                <a:spcPts val="1000"/>
              </a:spcBef>
              <a:spcAft>
                <a:spcPts val="0"/>
              </a:spcAft>
              <a:buNone/>
            </a:pPr>
            <a:r>
              <a:rPr lang="en-US" sz="2000" b="1">
                <a:latin typeface="Arial"/>
                <a:ea typeface="Arial"/>
                <a:cs typeface="Arial"/>
                <a:sym typeface="Arial"/>
              </a:rPr>
              <a:t>Career Paths / Next Steps</a:t>
            </a:r>
            <a:endParaRPr sz="2000" b="1">
              <a:latin typeface="Arial"/>
              <a:ea typeface="Arial"/>
              <a:cs typeface="Arial"/>
              <a:sym typeface="Arial"/>
            </a:endParaRPr>
          </a:p>
          <a:p>
            <a:pPr marL="457200" lvl="0" indent="-355600" algn="l" rtl="0">
              <a:lnSpc>
                <a:spcPct val="100000"/>
              </a:lnSpc>
              <a:spcBef>
                <a:spcPts val="1000"/>
              </a:spcBef>
              <a:spcAft>
                <a:spcPts val="0"/>
              </a:spcAft>
              <a:buSzPts val="2000"/>
              <a:buChar char="•"/>
            </a:pPr>
            <a:r>
              <a:rPr lang="en-US" sz="2000">
                <a:latin typeface="Arial"/>
                <a:ea typeface="Arial"/>
                <a:cs typeface="Arial"/>
                <a:sym typeface="Arial"/>
              </a:rPr>
              <a:t>Medical school (or other health professional school)</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Graduate school</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Laboratory research</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Academia</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Genetic Counseling</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Biotech</a:t>
            </a:r>
            <a:endParaRPr sz="2000">
              <a:latin typeface="Arial"/>
              <a:ea typeface="Arial"/>
              <a:cs typeface="Arial"/>
              <a:sym typeface="Arial"/>
            </a:endParaRPr>
          </a:p>
          <a:p>
            <a:pPr marL="457200" lvl="0" indent="-361950" algn="l" rtl="0">
              <a:lnSpc>
                <a:spcPct val="100000"/>
              </a:lnSpc>
              <a:spcBef>
                <a:spcPts val="0"/>
              </a:spcBef>
              <a:spcAft>
                <a:spcPts val="0"/>
              </a:spcAft>
              <a:buSzPts val="2100"/>
              <a:buFont typeface="Arial"/>
              <a:buChar char="•"/>
            </a:pPr>
            <a:endParaRPr sz="2100">
              <a:latin typeface="Arial"/>
              <a:ea typeface="Arial"/>
              <a:cs typeface="Arial"/>
              <a:sym typeface="Arial"/>
            </a:endParaRPr>
          </a:p>
          <a:p>
            <a:pPr marL="457200" lvl="0" indent="0" algn="l" rtl="0">
              <a:lnSpc>
                <a:spcPct val="100000"/>
              </a:lnSpc>
              <a:spcBef>
                <a:spcPts val="1000"/>
              </a:spcBef>
              <a:spcAft>
                <a:spcPts val="0"/>
              </a:spcAft>
              <a:buNone/>
            </a:pPr>
            <a:endParaRPr sz="2100">
              <a:latin typeface="Arial"/>
              <a:ea typeface="Arial"/>
              <a:cs typeface="Arial"/>
              <a:sym typeface="Arial"/>
            </a:endParaRPr>
          </a:p>
        </p:txBody>
      </p:sp>
      <p:sp>
        <p:nvSpPr>
          <p:cNvPr id="502" name="Google Shape;502;p59"/>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03" name="Google Shape;503;p59"/>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04" name="Google Shape;504;p59"/>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pic>
        <p:nvPicPr>
          <p:cNvPr id="505" name="Google Shape;505;p59"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pic>
        <p:nvPicPr>
          <p:cNvPr id="506" name="Google Shape;506;p59"/>
          <p:cNvPicPr preferRelativeResize="0"/>
          <p:nvPr/>
        </p:nvPicPr>
        <p:blipFill>
          <a:blip r:embed="rId4">
            <a:alphaModFix/>
          </a:blip>
          <a:stretch>
            <a:fillRect/>
          </a:stretch>
        </p:blipFill>
        <p:spPr>
          <a:xfrm>
            <a:off x="7682325" y="2091400"/>
            <a:ext cx="3858300" cy="2579100"/>
          </a:xfrm>
          <a:prstGeom prst="roundRect">
            <a:avLst>
              <a:gd name="adj" fmla="val 16667"/>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510"/>
        <p:cNvGrpSpPr/>
        <p:nvPr/>
      </p:nvGrpSpPr>
      <p:grpSpPr>
        <a:xfrm>
          <a:off x="0" y="0"/>
          <a:ext cx="0" cy="0"/>
          <a:chOff x="0" y="0"/>
          <a:chExt cx="0" cy="0"/>
        </a:xfrm>
      </p:grpSpPr>
      <p:sp>
        <p:nvSpPr>
          <p:cNvPr id="511" name="Google Shape;511;p60"/>
          <p:cNvSpPr txBox="1">
            <a:spLocks noGrp="1"/>
          </p:cNvSpPr>
          <p:nvPr>
            <p:ph type="title"/>
          </p:nvPr>
        </p:nvSpPr>
        <p:spPr>
          <a:xfrm>
            <a:off x="838200" y="826850"/>
            <a:ext cx="10515600" cy="2088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Arial"/>
              <a:buNone/>
            </a:pPr>
            <a:r>
              <a:rPr lang="en-US" sz="5000" b="1">
                <a:solidFill>
                  <a:schemeClr val="lt1"/>
                </a:solidFill>
                <a:latin typeface="Arial"/>
                <a:ea typeface="Arial"/>
                <a:cs typeface="Arial"/>
                <a:sym typeface="Arial"/>
              </a:rPr>
              <a:t>Neuroscience Interdepartmental Program</a:t>
            </a:r>
            <a:endParaRPr sz="5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4000"/>
              <a:buFont typeface="Arial"/>
              <a:buNone/>
            </a:pPr>
            <a:r>
              <a:rPr lang="en-US" sz="4000">
                <a:solidFill>
                  <a:schemeClr val="lt1"/>
                </a:solidFill>
                <a:latin typeface="Arial"/>
                <a:ea typeface="Arial"/>
                <a:cs typeface="Arial"/>
                <a:sym typeface="Arial"/>
              </a:rPr>
              <a:t>Neuroscience Major</a:t>
            </a:r>
            <a:endParaRPr sz="3000">
              <a:solidFill>
                <a:schemeClr val="lt1"/>
              </a:solidFill>
              <a:latin typeface="Arial"/>
              <a:ea typeface="Arial"/>
              <a:cs typeface="Arial"/>
              <a:sym typeface="Arial"/>
            </a:endParaRPr>
          </a:p>
        </p:txBody>
      </p:sp>
      <p:sp>
        <p:nvSpPr>
          <p:cNvPr id="512" name="Google Shape;512;p60"/>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pic>
        <p:nvPicPr>
          <p:cNvPr id="513" name="Google Shape;513;p60"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pic>
        <p:nvPicPr>
          <p:cNvPr id="514" name="Google Shape;514;p60" title="DSC_0133.JPG"/>
          <p:cNvPicPr preferRelativeResize="0"/>
          <p:nvPr/>
        </p:nvPicPr>
        <p:blipFill>
          <a:blip r:embed="rId4">
            <a:alphaModFix/>
          </a:blip>
          <a:stretch>
            <a:fillRect/>
          </a:stretch>
        </p:blipFill>
        <p:spPr>
          <a:xfrm>
            <a:off x="4367709" y="3210926"/>
            <a:ext cx="3456600" cy="2438700"/>
          </a:xfrm>
          <a:prstGeom prst="roundRect">
            <a:avLst>
              <a:gd name="adj" fmla="val 16667"/>
            </a:avLst>
          </a:prstGeom>
          <a:noFill/>
          <a:ln>
            <a:noFill/>
          </a:ln>
        </p:spPr>
      </p:pic>
      <p:pic>
        <p:nvPicPr>
          <p:cNvPr id="515" name="Google Shape;515;p60" title="DSC_0091.JPG"/>
          <p:cNvPicPr preferRelativeResize="0"/>
          <p:nvPr/>
        </p:nvPicPr>
        <p:blipFill>
          <a:blip r:embed="rId5">
            <a:alphaModFix/>
          </a:blip>
          <a:stretch>
            <a:fillRect/>
          </a:stretch>
        </p:blipFill>
        <p:spPr>
          <a:xfrm>
            <a:off x="339075" y="3228575"/>
            <a:ext cx="3658800" cy="2438700"/>
          </a:xfrm>
          <a:prstGeom prst="roundRect">
            <a:avLst>
              <a:gd name="adj" fmla="val 16667"/>
            </a:avLst>
          </a:prstGeom>
          <a:noFill/>
          <a:ln>
            <a:noFill/>
          </a:ln>
        </p:spPr>
      </p:pic>
      <p:pic>
        <p:nvPicPr>
          <p:cNvPr id="516" name="Google Shape;516;p60" title="DSC_0098.JPG"/>
          <p:cNvPicPr preferRelativeResize="0"/>
          <p:nvPr/>
        </p:nvPicPr>
        <p:blipFill>
          <a:blip r:embed="rId6">
            <a:alphaModFix/>
          </a:blip>
          <a:stretch>
            <a:fillRect/>
          </a:stretch>
        </p:blipFill>
        <p:spPr>
          <a:xfrm>
            <a:off x="8194126" y="3228720"/>
            <a:ext cx="3658800" cy="2438400"/>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1"/>
          <p:cNvSpPr txBox="1">
            <a:spLocks noGrp="1"/>
          </p:cNvSpPr>
          <p:nvPr>
            <p:ph type="title"/>
          </p:nvPr>
        </p:nvSpPr>
        <p:spPr>
          <a:xfrm>
            <a:off x="89950" y="86850"/>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Neuroscience Major</a:t>
            </a:r>
            <a:endParaRPr sz="3500">
              <a:solidFill>
                <a:srgbClr val="005587"/>
              </a:solidFill>
              <a:latin typeface="Arial"/>
              <a:ea typeface="Arial"/>
              <a:cs typeface="Arial"/>
              <a:sym typeface="Arial"/>
            </a:endParaRPr>
          </a:p>
        </p:txBody>
      </p:sp>
      <p:sp>
        <p:nvSpPr>
          <p:cNvPr id="522" name="Google Shape;522;p61"/>
          <p:cNvSpPr txBox="1">
            <a:spLocks noGrp="1"/>
          </p:cNvSpPr>
          <p:nvPr>
            <p:ph type="body" idx="1"/>
          </p:nvPr>
        </p:nvSpPr>
        <p:spPr>
          <a:xfrm>
            <a:off x="578050" y="995650"/>
            <a:ext cx="10986000" cy="477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000" b="1">
                <a:latin typeface="Arial"/>
                <a:ea typeface="Arial"/>
                <a:cs typeface="Arial"/>
                <a:sym typeface="Arial"/>
              </a:rPr>
              <a:t>What is Neuroscience?</a:t>
            </a:r>
            <a:endParaRPr sz="2000" b="1">
              <a:latin typeface="Arial"/>
              <a:ea typeface="Arial"/>
              <a:cs typeface="Arial"/>
              <a:sym typeface="Arial"/>
            </a:endParaRPr>
          </a:p>
          <a:p>
            <a:pPr marL="457200" lvl="0" indent="-355600" algn="l" rtl="0">
              <a:lnSpc>
                <a:spcPct val="100000"/>
              </a:lnSpc>
              <a:spcBef>
                <a:spcPts val="1000"/>
              </a:spcBef>
              <a:spcAft>
                <a:spcPts val="0"/>
              </a:spcAft>
              <a:buSzPts val="2000"/>
              <a:buChar char="•"/>
            </a:pPr>
            <a:r>
              <a:rPr lang="en-US" sz="2000">
                <a:latin typeface="Arial"/>
                <a:ea typeface="Arial"/>
                <a:cs typeface="Arial"/>
                <a:sym typeface="Arial"/>
              </a:rPr>
              <a:t>Neuroscience is the scientific study of the brain and nervous system, whose ultimate goal is to understand higher brain function at a variety of levels</a:t>
            </a:r>
            <a:endParaRPr sz="2000">
              <a:latin typeface="Arial"/>
              <a:ea typeface="Arial"/>
              <a:cs typeface="Arial"/>
              <a:sym typeface="Arial"/>
            </a:endParaRPr>
          </a:p>
          <a:p>
            <a:pPr marL="0" lvl="0" indent="0" algn="l" rtl="0">
              <a:lnSpc>
                <a:spcPct val="100000"/>
              </a:lnSpc>
              <a:spcBef>
                <a:spcPts val="1000"/>
              </a:spcBef>
              <a:spcAft>
                <a:spcPts val="0"/>
              </a:spcAft>
              <a:buNone/>
            </a:pPr>
            <a:r>
              <a:rPr lang="en-US" sz="2000" b="1">
                <a:latin typeface="Arial"/>
                <a:ea typeface="Arial"/>
                <a:cs typeface="Arial"/>
                <a:sym typeface="Arial"/>
              </a:rPr>
              <a:t>What do Neuroscience majors study?</a:t>
            </a:r>
            <a:endParaRPr sz="2000" b="1">
              <a:latin typeface="Arial"/>
              <a:ea typeface="Arial"/>
              <a:cs typeface="Arial"/>
              <a:sym typeface="Arial"/>
            </a:endParaRPr>
          </a:p>
          <a:p>
            <a:pPr marL="457200" lvl="0" indent="-355600" algn="l" rtl="0">
              <a:lnSpc>
                <a:spcPct val="100000"/>
              </a:lnSpc>
              <a:spcBef>
                <a:spcPts val="1000"/>
              </a:spcBef>
              <a:spcAft>
                <a:spcPts val="0"/>
              </a:spcAft>
              <a:buSzPts val="2000"/>
              <a:buChar char="•"/>
            </a:pPr>
            <a:r>
              <a:rPr lang="en-US" sz="2000">
                <a:latin typeface="Arial"/>
                <a:ea typeface="Arial"/>
                <a:cs typeface="Arial"/>
                <a:sym typeface="Arial"/>
              </a:rPr>
              <a:t>Nervous system structure and function across multiple levels, from molecules and cells to circuits, behavior, and cognition</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Neural bases of perception, emotion, learning, memory, and decision-making</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Nervous system development and plasticity over time</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Biological foundations of neurological and psychiatric disorders</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Scientific research methods used to study the brain, including experiments, analysis, and modern tools</a:t>
            </a:r>
            <a:endParaRPr sz="2000">
              <a:latin typeface="Arial"/>
              <a:ea typeface="Arial"/>
              <a:cs typeface="Arial"/>
              <a:sym typeface="Arial"/>
            </a:endParaRPr>
          </a:p>
          <a:p>
            <a:pPr marL="0" lvl="0" indent="0" algn="l" rtl="0">
              <a:lnSpc>
                <a:spcPct val="100000"/>
              </a:lnSpc>
              <a:spcBef>
                <a:spcPts val="1000"/>
              </a:spcBef>
              <a:spcAft>
                <a:spcPts val="0"/>
              </a:spcAft>
              <a:buNone/>
            </a:pPr>
            <a:r>
              <a:rPr lang="en-US" sz="2000" b="1">
                <a:latin typeface="Arial"/>
                <a:ea typeface="Arial"/>
                <a:cs typeface="Arial"/>
                <a:sym typeface="Arial"/>
              </a:rPr>
              <a:t>Major Highlights</a:t>
            </a:r>
            <a:endParaRPr sz="2000" b="1">
              <a:latin typeface="Arial"/>
              <a:ea typeface="Arial"/>
              <a:cs typeface="Arial"/>
              <a:sym typeface="Arial"/>
            </a:endParaRPr>
          </a:p>
          <a:p>
            <a:pPr marL="457200" lvl="0" indent="-355600" algn="l" rtl="0">
              <a:lnSpc>
                <a:spcPct val="100000"/>
              </a:lnSpc>
              <a:spcBef>
                <a:spcPts val="1000"/>
              </a:spcBef>
              <a:spcAft>
                <a:spcPts val="0"/>
              </a:spcAft>
              <a:buSzPts val="2000"/>
              <a:buChar char="•"/>
            </a:pPr>
            <a:r>
              <a:rPr lang="en-US" sz="2000">
                <a:latin typeface="Arial"/>
                <a:ea typeface="Arial"/>
                <a:cs typeface="Arial"/>
                <a:sym typeface="Arial"/>
              </a:rPr>
              <a:t>Interdisciplinary curriculum with exposure to faculty from several departments in the College and medical school</a:t>
            </a:r>
            <a:endParaRPr sz="2000">
              <a:latin typeface="Arial"/>
              <a:ea typeface="Arial"/>
              <a:cs typeface="Arial"/>
              <a:sym typeface="Arial"/>
            </a:endParaRPr>
          </a:p>
        </p:txBody>
      </p:sp>
      <p:sp>
        <p:nvSpPr>
          <p:cNvPr id="523" name="Google Shape;523;p61"/>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4" name="Google Shape;524;p61"/>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5" name="Google Shape;525;p61"/>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pic>
        <p:nvPicPr>
          <p:cNvPr id="526" name="Google Shape;526;p61"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2"/>
          <p:cNvSpPr txBox="1">
            <a:spLocks noGrp="1"/>
          </p:cNvSpPr>
          <p:nvPr>
            <p:ph type="title"/>
          </p:nvPr>
        </p:nvSpPr>
        <p:spPr>
          <a:xfrm>
            <a:off x="89950" y="86850"/>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Neuroscience Major</a:t>
            </a:r>
            <a:endParaRPr sz="3500">
              <a:solidFill>
                <a:srgbClr val="005587"/>
              </a:solidFill>
              <a:latin typeface="Arial"/>
              <a:ea typeface="Arial"/>
              <a:cs typeface="Arial"/>
              <a:sym typeface="Arial"/>
            </a:endParaRPr>
          </a:p>
        </p:txBody>
      </p:sp>
      <p:sp>
        <p:nvSpPr>
          <p:cNvPr id="532" name="Google Shape;532;p62"/>
          <p:cNvSpPr txBox="1">
            <a:spLocks noGrp="1"/>
          </p:cNvSpPr>
          <p:nvPr>
            <p:ph type="body" idx="1"/>
          </p:nvPr>
        </p:nvSpPr>
        <p:spPr>
          <a:xfrm>
            <a:off x="578050" y="995650"/>
            <a:ext cx="10986000" cy="477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000" b="1">
                <a:latin typeface="Arial"/>
                <a:ea typeface="Arial"/>
                <a:cs typeface="Arial"/>
                <a:sym typeface="Arial"/>
              </a:rPr>
              <a:t>Major Highlights (Cont.)</a:t>
            </a:r>
            <a:endParaRPr sz="2000" b="1">
              <a:latin typeface="Arial"/>
              <a:ea typeface="Arial"/>
              <a:cs typeface="Arial"/>
              <a:sym typeface="Arial"/>
            </a:endParaRPr>
          </a:p>
          <a:p>
            <a:pPr marL="457200" lvl="0" indent="-355600" algn="l" rtl="0">
              <a:lnSpc>
                <a:spcPct val="100000"/>
              </a:lnSpc>
              <a:spcBef>
                <a:spcPts val="1000"/>
              </a:spcBef>
              <a:spcAft>
                <a:spcPts val="0"/>
              </a:spcAft>
              <a:buSzPts val="2000"/>
              <a:buChar char="•"/>
            </a:pPr>
            <a:r>
              <a:rPr lang="en-US" sz="2000">
                <a:latin typeface="Arial"/>
                <a:ea typeface="Arial"/>
                <a:cs typeface="Arial"/>
                <a:sym typeface="Arial"/>
              </a:rPr>
              <a:t>Capstone major – various options to engage in hands-on experiential learning, including faculty-mentored independent research and K-12 educational outreach</a:t>
            </a:r>
            <a:endParaRPr sz="2000">
              <a:latin typeface="Arial"/>
              <a:ea typeface="Arial"/>
              <a:cs typeface="Arial"/>
              <a:sym typeface="Arial"/>
            </a:endParaRPr>
          </a:p>
          <a:p>
            <a:pPr marL="0" lvl="0" indent="0" algn="l" rtl="0">
              <a:lnSpc>
                <a:spcPct val="100000"/>
              </a:lnSpc>
              <a:spcBef>
                <a:spcPts val="1000"/>
              </a:spcBef>
              <a:spcAft>
                <a:spcPts val="0"/>
              </a:spcAft>
              <a:buNone/>
            </a:pPr>
            <a:r>
              <a:rPr lang="en-US" sz="2000" b="1">
                <a:latin typeface="Arial"/>
                <a:ea typeface="Arial"/>
                <a:cs typeface="Arial"/>
                <a:sym typeface="Arial"/>
              </a:rPr>
              <a:t>Career Pathways</a:t>
            </a:r>
            <a:endParaRPr sz="2000" b="1">
              <a:latin typeface="Arial"/>
              <a:ea typeface="Arial"/>
              <a:cs typeface="Arial"/>
              <a:sym typeface="Arial"/>
            </a:endParaRPr>
          </a:p>
          <a:p>
            <a:pPr marL="457200" lvl="0" indent="-355600" algn="l" rtl="0">
              <a:lnSpc>
                <a:spcPct val="100000"/>
              </a:lnSpc>
              <a:spcBef>
                <a:spcPts val="1000"/>
              </a:spcBef>
              <a:spcAft>
                <a:spcPts val="0"/>
              </a:spcAft>
              <a:buSzPts val="2000"/>
              <a:buChar char="•"/>
            </a:pPr>
            <a:r>
              <a:rPr lang="en-US" sz="2000">
                <a:latin typeface="Arial"/>
                <a:ea typeface="Arial"/>
                <a:cs typeface="Arial"/>
                <a:sym typeface="Arial"/>
              </a:rPr>
              <a:t>Medicine and health professions</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Research and academia</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Biotechnology and healthcare industry</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Technology and data-related careers</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Consulting and business</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Education and outreach</a:t>
            </a:r>
            <a:endParaRPr sz="2000">
              <a:latin typeface="Arial"/>
              <a:ea typeface="Arial"/>
              <a:cs typeface="Arial"/>
              <a:sym typeface="Arial"/>
            </a:endParaRPr>
          </a:p>
        </p:txBody>
      </p:sp>
      <p:sp>
        <p:nvSpPr>
          <p:cNvPr id="533" name="Google Shape;533;p62"/>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4" name="Google Shape;534;p62"/>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5" name="Google Shape;535;p62"/>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pic>
        <p:nvPicPr>
          <p:cNvPr id="536" name="Google Shape;536;p62"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540"/>
        <p:cNvGrpSpPr/>
        <p:nvPr/>
      </p:nvGrpSpPr>
      <p:grpSpPr>
        <a:xfrm>
          <a:off x="0" y="0"/>
          <a:ext cx="0" cy="0"/>
          <a:chOff x="0" y="0"/>
          <a:chExt cx="0" cy="0"/>
        </a:xfrm>
      </p:grpSpPr>
      <p:sp>
        <p:nvSpPr>
          <p:cNvPr id="541" name="Google Shape;541;p63"/>
          <p:cNvSpPr txBox="1">
            <a:spLocks noGrp="1"/>
          </p:cNvSpPr>
          <p:nvPr>
            <p:ph type="title"/>
          </p:nvPr>
        </p:nvSpPr>
        <p:spPr>
          <a:xfrm>
            <a:off x="838200" y="1660768"/>
            <a:ext cx="10515600" cy="2852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Arial"/>
              <a:buNone/>
            </a:pPr>
            <a:r>
              <a:rPr lang="en-US" sz="5000" b="1">
                <a:solidFill>
                  <a:schemeClr val="lt1"/>
                </a:solidFill>
                <a:latin typeface="Arial"/>
                <a:ea typeface="Arial"/>
                <a:cs typeface="Arial"/>
                <a:sym typeface="Arial"/>
              </a:rPr>
              <a:t>Biomedical Research Minor </a:t>
            </a:r>
            <a:endParaRPr sz="5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4000"/>
              <a:buFont typeface="Arial"/>
              <a:buNone/>
            </a:pPr>
            <a:r>
              <a:rPr lang="en-US" sz="4000">
                <a:solidFill>
                  <a:schemeClr val="lt1"/>
                </a:solidFill>
                <a:latin typeface="Arial"/>
                <a:ea typeface="Arial"/>
                <a:cs typeface="Arial"/>
                <a:sym typeface="Arial"/>
              </a:rPr>
              <a:t>Biomedical Research Minor</a:t>
            </a:r>
            <a:endParaRPr sz="3000">
              <a:solidFill>
                <a:schemeClr val="lt1"/>
              </a:solidFill>
              <a:latin typeface="Arial"/>
              <a:ea typeface="Arial"/>
              <a:cs typeface="Arial"/>
              <a:sym typeface="Arial"/>
            </a:endParaRPr>
          </a:p>
        </p:txBody>
      </p:sp>
      <p:sp>
        <p:nvSpPr>
          <p:cNvPr id="542" name="Google Shape;542;p63"/>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pic>
        <p:nvPicPr>
          <p:cNvPr id="543" name="Google Shape;543;p63"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4"/>
          <p:cNvSpPr txBox="1">
            <a:spLocks noGrp="1"/>
          </p:cNvSpPr>
          <p:nvPr>
            <p:ph type="title"/>
          </p:nvPr>
        </p:nvSpPr>
        <p:spPr>
          <a:xfrm>
            <a:off x="172300" y="-92050"/>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Biomedical Research Minor</a:t>
            </a:r>
            <a:endParaRPr sz="3500">
              <a:solidFill>
                <a:srgbClr val="005587"/>
              </a:solidFill>
              <a:latin typeface="Arial"/>
              <a:ea typeface="Arial"/>
              <a:cs typeface="Arial"/>
              <a:sym typeface="Arial"/>
            </a:endParaRPr>
          </a:p>
        </p:txBody>
      </p:sp>
      <p:sp>
        <p:nvSpPr>
          <p:cNvPr id="549" name="Google Shape;549;p64"/>
          <p:cNvSpPr txBox="1">
            <a:spLocks noGrp="1"/>
          </p:cNvSpPr>
          <p:nvPr>
            <p:ph type="body" idx="1"/>
          </p:nvPr>
        </p:nvSpPr>
        <p:spPr>
          <a:xfrm>
            <a:off x="231000" y="887150"/>
            <a:ext cx="58908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000" b="1">
                <a:latin typeface="Arial"/>
                <a:ea typeface="Arial"/>
                <a:cs typeface="Arial"/>
                <a:sym typeface="Arial"/>
              </a:rPr>
              <a:t>What is Biomedical Research Minor?</a:t>
            </a:r>
            <a:endParaRPr sz="2000" b="1">
              <a:latin typeface="Arial"/>
              <a:ea typeface="Arial"/>
              <a:cs typeface="Arial"/>
              <a:sym typeface="Arial"/>
            </a:endParaRPr>
          </a:p>
          <a:p>
            <a:pPr marL="0" lvl="0" indent="0" algn="l" rtl="0">
              <a:lnSpc>
                <a:spcPct val="115000"/>
              </a:lnSpc>
              <a:spcBef>
                <a:spcPts val="0"/>
              </a:spcBef>
              <a:spcAft>
                <a:spcPts val="0"/>
              </a:spcAft>
              <a:buNone/>
            </a:pPr>
            <a:r>
              <a:rPr lang="en-US" sz="2000">
                <a:latin typeface="Arial"/>
                <a:ea typeface="Arial"/>
                <a:cs typeface="Arial"/>
                <a:sym typeface="Arial"/>
              </a:rPr>
              <a:t>Interdepartmental minor that is designed to involve students in laboratory research early in their college career.</a:t>
            </a:r>
            <a:endParaRPr sz="2000">
              <a:latin typeface="Arial"/>
              <a:ea typeface="Arial"/>
              <a:cs typeface="Arial"/>
              <a:sym typeface="Arial"/>
            </a:endParaRPr>
          </a:p>
          <a:p>
            <a:pPr marL="0" lvl="0" indent="0" algn="l" rtl="0">
              <a:lnSpc>
                <a:spcPct val="100000"/>
              </a:lnSpc>
              <a:spcBef>
                <a:spcPts val="1000"/>
              </a:spcBef>
              <a:spcAft>
                <a:spcPts val="0"/>
              </a:spcAft>
              <a:buNone/>
            </a:pPr>
            <a:r>
              <a:rPr lang="en-US" sz="2000" b="1">
                <a:latin typeface="Arial"/>
                <a:ea typeface="Arial"/>
                <a:cs typeface="Arial"/>
                <a:sym typeface="Arial"/>
              </a:rPr>
              <a:t>Minor Highlights</a:t>
            </a:r>
            <a:endParaRPr sz="2000" b="1">
              <a:latin typeface="Arial"/>
              <a:ea typeface="Arial"/>
              <a:cs typeface="Arial"/>
              <a:sym typeface="Arial"/>
            </a:endParaRPr>
          </a:p>
          <a:p>
            <a:pPr marL="457200" lvl="0" indent="-355600" algn="l" rtl="0">
              <a:lnSpc>
                <a:spcPct val="100000"/>
              </a:lnSpc>
              <a:spcBef>
                <a:spcPts val="1000"/>
              </a:spcBef>
              <a:spcAft>
                <a:spcPts val="0"/>
              </a:spcAft>
              <a:buSzPts val="2000"/>
              <a:buFont typeface="Arial"/>
              <a:buChar char="●"/>
            </a:pPr>
            <a:r>
              <a:rPr lang="en-US" sz="2000">
                <a:latin typeface="Arial"/>
                <a:ea typeface="Arial"/>
                <a:cs typeface="Arial"/>
                <a:sym typeface="Arial"/>
              </a:rPr>
              <a:t>Training as a research scientist</a:t>
            </a:r>
            <a:endParaRPr sz="2000">
              <a:latin typeface="Arial"/>
              <a:ea typeface="Arial"/>
              <a:cs typeface="Arial"/>
              <a:sym typeface="Arial"/>
            </a:endParaRPr>
          </a:p>
          <a:p>
            <a:pPr marL="457200" lvl="0" indent="-355600" algn="l" rtl="0">
              <a:lnSpc>
                <a:spcPct val="100000"/>
              </a:lnSpc>
              <a:spcBef>
                <a:spcPts val="0"/>
              </a:spcBef>
              <a:spcAft>
                <a:spcPts val="0"/>
              </a:spcAft>
              <a:buSzPts val="2000"/>
              <a:buFont typeface="Arial"/>
              <a:buChar char="●"/>
            </a:pPr>
            <a:r>
              <a:rPr lang="en-US" sz="2000">
                <a:latin typeface="Arial"/>
                <a:ea typeface="Arial"/>
                <a:cs typeface="Arial"/>
                <a:sym typeface="Arial"/>
              </a:rPr>
              <a:t>Informed lab placement</a:t>
            </a:r>
            <a:endParaRPr sz="2000">
              <a:latin typeface="Arial"/>
              <a:ea typeface="Arial"/>
              <a:cs typeface="Arial"/>
              <a:sym typeface="Arial"/>
            </a:endParaRPr>
          </a:p>
          <a:p>
            <a:pPr marL="457200" lvl="0" indent="-355600" algn="l" rtl="0">
              <a:lnSpc>
                <a:spcPct val="100000"/>
              </a:lnSpc>
              <a:spcBef>
                <a:spcPts val="0"/>
              </a:spcBef>
              <a:spcAft>
                <a:spcPts val="0"/>
              </a:spcAft>
              <a:buSzPts val="2000"/>
              <a:buFont typeface="Arial"/>
              <a:buChar char="●"/>
            </a:pPr>
            <a:r>
              <a:rPr lang="en-US" sz="2000">
                <a:latin typeface="Arial"/>
                <a:ea typeface="Arial"/>
                <a:cs typeface="Arial"/>
                <a:sym typeface="Arial"/>
              </a:rPr>
              <a:t>Undergraduate research community</a:t>
            </a:r>
            <a:endParaRPr sz="2000">
              <a:latin typeface="Arial"/>
              <a:ea typeface="Arial"/>
              <a:cs typeface="Arial"/>
              <a:sym typeface="Arial"/>
            </a:endParaRPr>
          </a:p>
          <a:p>
            <a:pPr marL="457200" lvl="0" indent="-355600" algn="l" rtl="0">
              <a:lnSpc>
                <a:spcPct val="100000"/>
              </a:lnSpc>
              <a:spcBef>
                <a:spcPts val="0"/>
              </a:spcBef>
              <a:spcAft>
                <a:spcPts val="0"/>
              </a:spcAft>
              <a:buSzPts val="2000"/>
              <a:buFont typeface="Arial"/>
              <a:buChar char="●"/>
            </a:pPr>
            <a:r>
              <a:rPr lang="en-US" sz="2000">
                <a:latin typeface="Arial"/>
                <a:ea typeface="Arial"/>
                <a:cs typeface="Arial"/>
                <a:sym typeface="Arial"/>
              </a:rPr>
              <a:t>Integration of social sciences and humanities</a:t>
            </a:r>
            <a:endParaRPr sz="2000">
              <a:latin typeface="Arial"/>
              <a:ea typeface="Arial"/>
              <a:cs typeface="Arial"/>
              <a:sym typeface="Arial"/>
            </a:endParaRPr>
          </a:p>
          <a:p>
            <a:pPr marL="457200" lvl="0" indent="-355600" algn="l" rtl="0">
              <a:lnSpc>
                <a:spcPct val="100000"/>
              </a:lnSpc>
              <a:spcBef>
                <a:spcPts val="0"/>
              </a:spcBef>
              <a:spcAft>
                <a:spcPts val="0"/>
              </a:spcAft>
              <a:buSzPts val="2000"/>
              <a:buFont typeface="Arial"/>
              <a:buChar char="●"/>
            </a:pPr>
            <a:r>
              <a:rPr lang="en-US" sz="2000">
                <a:latin typeface="Arial"/>
                <a:ea typeface="Arial"/>
                <a:cs typeface="Arial"/>
                <a:sym typeface="Arial"/>
              </a:rPr>
              <a:t>Courses in biomedical research skills &amp; concepts, ethics, journal club &amp; data presentation seminars</a:t>
            </a:r>
            <a:endParaRPr sz="2000">
              <a:latin typeface="Arial"/>
              <a:ea typeface="Arial"/>
              <a:cs typeface="Arial"/>
              <a:sym typeface="Arial"/>
            </a:endParaRPr>
          </a:p>
          <a:p>
            <a:pPr marL="457200" lvl="0" indent="-355600" algn="l" rtl="0">
              <a:lnSpc>
                <a:spcPct val="100000"/>
              </a:lnSpc>
              <a:spcBef>
                <a:spcPts val="0"/>
              </a:spcBef>
              <a:spcAft>
                <a:spcPts val="0"/>
              </a:spcAft>
              <a:buSzPts val="2000"/>
              <a:buFont typeface="Arial"/>
              <a:buChar char="●"/>
            </a:pPr>
            <a:r>
              <a:rPr lang="en-US" sz="2000">
                <a:latin typeface="Arial"/>
                <a:ea typeface="Arial"/>
                <a:cs typeface="Arial"/>
                <a:sym typeface="Arial"/>
              </a:rPr>
              <a:t>Complete a thesis and research presentation</a:t>
            </a:r>
            <a:endParaRPr sz="2000">
              <a:latin typeface="Arial"/>
              <a:ea typeface="Arial"/>
              <a:cs typeface="Arial"/>
              <a:sym typeface="Arial"/>
            </a:endParaRPr>
          </a:p>
          <a:p>
            <a:pPr marL="457200" lvl="0" indent="-355600" algn="l" rtl="0">
              <a:lnSpc>
                <a:spcPct val="100000"/>
              </a:lnSpc>
              <a:spcBef>
                <a:spcPts val="0"/>
              </a:spcBef>
              <a:spcAft>
                <a:spcPts val="0"/>
              </a:spcAft>
              <a:buSzPts val="2000"/>
              <a:buFont typeface="Arial"/>
              <a:buChar char="●"/>
            </a:pPr>
            <a:r>
              <a:rPr lang="en-US" sz="2000">
                <a:latin typeface="Arial"/>
                <a:ea typeface="Arial"/>
                <a:cs typeface="Arial"/>
                <a:sym typeface="Arial"/>
              </a:rPr>
              <a:t>80% of alumni continue on to pursue graduate school</a:t>
            </a:r>
            <a:endParaRPr sz="2000">
              <a:latin typeface="Arial"/>
              <a:ea typeface="Arial"/>
              <a:cs typeface="Arial"/>
              <a:sym typeface="Arial"/>
            </a:endParaRPr>
          </a:p>
          <a:p>
            <a:pPr marL="0" lvl="0" indent="0" algn="l" rtl="0">
              <a:lnSpc>
                <a:spcPct val="100000"/>
              </a:lnSpc>
              <a:spcBef>
                <a:spcPts val="1000"/>
              </a:spcBef>
              <a:spcAft>
                <a:spcPts val="0"/>
              </a:spcAft>
              <a:buNone/>
            </a:pPr>
            <a:endParaRPr sz="2600" b="1">
              <a:latin typeface="Arial"/>
              <a:ea typeface="Arial"/>
              <a:cs typeface="Arial"/>
              <a:sym typeface="Arial"/>
            </a:endParaRPr>
          </a:p>
        </p:txBody>
      </p:sp>
      <p:sp>
        <p:nvSpPr>
          <p:cNvPr id="550" name="Google Shape;550;p64"/>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1" name="Google Shape;551;p64"/>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2" name="Google Shape;552;p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pic>
        <p:nvPicPr>
          <p:cNvPr id="553" name="Google Shape;553;p64"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
        <p:nvSpPr>
          <p:cNvPr id="554" name="Google Shape;554;p64"/>
          <p:cNvSpPr txBox="1">
            <a:spLocks noGrp="1"/>
          </p:cNvSpPr>
          <p:nvPr>
            <p:ph type="body" idx="1"/>
          </p:nvPr>
        </p:nvSpPr>
        <p:spPr>
          <a:xfrm>
            <a:off x="6373572" y="641711"/>
            <a:ext cx="56163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000" b="1">
                <a:latin typeface="Arial"/>
                <a:ea typeface="Arial"/>
                <a:cs typeface="Arial"/>
                <a:sym typeface="Arial"/>
              </a:rPr>
              <a:t>Applying to the Minor</a:t>
            </a:r>
            <a:endParaRPr sz="2000" b="1">
              <a:latin typeface="Arial"/>
              <a:ea typeface="Arial"/>
              <a:cs typeface="Arial"/>
              <a:sym typeface="Arial"/>
            </a:endParaRPr>
          </a:p>
          <a:p>
            <a:pPr marL="0" lvl="0" indent="0" algn="l" rtl="0">
              <a:lnSpc>
                <a:spcPct val="115000"/>
              </a:lnSpc>
              <a:spcBef>
                <a:spcPts val="0"/>
              </a:spcBef>
              <a:spcAft>
                <a:spcPts val="0"/>
              </a:spcAft>
              <a:buNone/>
            </a:pPr>
            <a:r>
              <a:rPr lang="en-US" sz="2000">
                <a:latin typeface="Arial"/>
                <a:ea typeface="Arial"/>
                <a:cs typeface="Arial"/>
                <a:sym typeface="Arial"/>
              </a:rPr>
              <a:t>Students from </a:t>
            </a:r>
            <a:r>
              <a:rPr lang="en-US" sz="2000" b="1">
                <a:latin typeface="Arial"/>
                <a:ea typeface="Arial"/>
                <a:cs typeface="Arial"/>
                <a:sym typeface="Arial"/>
              </a:rPr>
              <a:t>any major</a:t>
            </a:r>
            <a:r>
              <a:rPr lang="en-US" sz="2000">
                <a:latin typeface="Arial"/>
                <a:ea typeface="Arial"/>
                <a:cs typeface="Arial"/>
                <a:sym typeface="Arial"/>
              </a:rPr>
              <a:t> can join the Minor</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Char char="●"/>
            </a:pPr>
            <a:r>
              <a:rPr lang="en-US" sz="2000">
                <a:latin typeface="Arial"/>
                <a:ea typeface="Arial"/>
                <a:cs typeface="Arial"/>
                <a:sym typeface="Arial"/>
              </a:rPr>
              <a:t>Minimum 3.0 GPA</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Char char="●"/>
            </a:pPr>
            <a:r>
              <a:rPr lang="en-US" sz="2000">
                <a:latin typeface="Arial"/>
                <a:ea typeface="Arial"/>
                <a:cs typeface="Arial"/>
                <a:sym typeface="Arial"/>
              </a:rPr>
              <a:t>Take 1 </a:t>
            </a:r>
            <a:r>
              <a:rPr lang="en-US" sz="2000" u="sng">
                <a:solidFill>
                  <a:schemeClr val="hlink"/>
                </a:solidFill>
                <a:latin typeface="Arial"/>
                <a:ea typeface="Arial"/>
                <a:cs typeface="Arial"/>
                <a:sym typeface="Arial"/>
                <a:hlinkClick r:id="rId4"/>
              </a:rPr>
              <a:t>Introductory course </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Char char="●"/>
            </a:pPr>
            <a:r>
              <a:rPr lang="en-US" sz="2000">
                <a:latin typeface="Arial"/>
                <a:ea typeface="Arial"/>
                <a:cs typeface="Arial"/>
                <a:sym typeface="Arial"/>
              </a:rPr>
              <a:t>Application open every week 4 and close week 7 of Fall, Winter, Spring </a:t>
            </a:r>
            <a:endParaRPr sz="2000">
              <a:latin typeface="Arial"/>
              <a:ea typeface="Arial"/>
              <a:cs typeface="Arial"/>
              <a:sym typeface="Arial"/>
            </a:endParaRPr>
          </a:p>
          <a:p>
            <a:pPr marL="457200" lvl="0" indent="-361950" algn="l" rtl="0">
              <a:lnSpc>
                <a:spcPct val="115000"/>
              </a:lnSpc>
              <a:spcBef>
                <a:spcPts val="0"/>
              </a:spcBef>
              <a:spcAft>
                <a:spcPts val="0"/>
              </a:spcAft>
              <a:buSzPts val="2100"/>
              <a:buFont typeface="Arial"/>
              <a:buChar char="●"/>
            </a:pPr>
            <a:r>
              <a:rPr lang="en-US" sz="2100">
                <a:latin typeface="Arial"/>
                <a:ea typeface="Arial"/>
                <a:cs typeface="Arial"/>
                <a:sym typeface="Arial"/>
              </a:rPr>
              <a:t>Can apply until </a:t>
            </a:r>
            <a:r>
              <a:rPr lang="en-US" sz="2100">
                <a:highlight>
                  <a:srgbClr val="FFFFFF"/>
                </a:highlight>
                <a:latin typeface="Arial"/>
                <a:ea typeface="Arial"/>
                <a:cs typeface="Arial"/>
                <a:sym typeface="Arial"/>
              </a:rPr>
              <a:t>Fall quarter of the third year (Winter for transfer students)</a:t>
            </a:r>
            <a:endParaRPr sz="2000">
              <a:latin typeface="Arial"/>
              <a:ea typeface="Arial"/>
              <a:cs typeface="Arial"/>
              <a:sym typeface="Arial"/>
            </a:endParaRPr>
          </a:p>
          <a:p>
            <a:pPr marL="0" lvl="0" indent="0" algn="l" rtl="0">
              <a:lnSpc>
                <a:spcPct val="100000"/>
              </a:lnSpc>
              <a:spcBef>
                <a:spcPts val="1000"/>
              </a:spcBef>
              <a:spcAft>
                <a:spcPts val="0"/>
              </a:spcAft>
              <a:buNone/>
            </a:pPr>
            <a:r>
              <a:rPr lang="en-US" sz="2000" b="1">
                <a:latin typeface="Arial"/>
                <a:ea typeface="Arial"/>
                <a:cs typeface="Arial"/>
                <a:sym typeface="Arial"/>
              </a:rPr>
              <a:t>Next Steps/Career Paths:</a:t>
            </a:r>
            <a:endParaRPr sz="2000" b="1">
              <a:latin typeface="Arial"/>
              <a:ea typeface="Arial"/>
              <a:cs typeface="Arial"/>
              <a:sym typeface="Arial"/>
            </a:endParaRPr>
          </a:p>
          <a:p>
            <a:pPr marL="457200" lvl="0" indent="-355600" algn="l" rtl="0">
              <a:lnSpc>
                <a:spcPct val="100000"/>
              </a:lnSpc>
              <a:spcBef>
                <a:spcPts val="1000"/>
              </a:spcBef>
              <a:spcAft>
                <a:spcPts val="0"/>
              </a:spcAft>
              <a:buSzPts val="2000"/>
              <a:buChar char="●"/>
            </a:pPr>
            <a:r>
              <a:rPr lang="en-US" sz="2000">
                <a:latin typeface="Arial"/>
                <a:ea typeface="Arial"/>
                <a:cs typeface="Arial"/>
                <a:sym typeface="Arial"/>
              </a:rPr>
              <a:t>Medical or Pharmacy school (or other health professional school)</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Graduate school</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Laboratory research</a:t>
            </a:r>
            <a:endParaRPr sz="2000">
              <a:latin typeface="Arial"/>
              <a:ea typeface="Arial"/>
              <a:cs typeface="Arial"/>
              <a:sym typeface="Arial"/>
            </a:endParaRPr>
          </a:p>
          <a:p>
            <a:pPr marL="457200" lvl="0" indent="-355600" algn="l" rtl="0">
              <a:lnSpc>
                <a:spcPct val="100000"/>
              </a:lnSpc>
              <a:spcBef>
                <a:spcPts val="0"/>
              </a:spcBef>
              <a:spcAft>
                <a:spcPts val="0"/>
              </a:spcAft>
              <a:buSzPts val="2000"/>
              <a:buChar char="●"/>
            </a:pPr>
            <a:r>
              <a:rPr lang="en-US" sz="2000">
                <a:latin typeface="Arial"/>
                <a:ea typeface="Arial"/>
                <a:cs typeface="Arial"/>
                <a:sym typeface="Arial"/>
              </a:rPr>
              <a:t>Academia</a:t>
            </a:r>
            <a:endParaRPr sz="2000">
              <a:latin typeface="Arial"/>
              <a:ea typeface="Arial"/>
              <a:cs typeface="Arial"/>
              <a:sym typeface="Arial"/>
            </a:endParaRPr>
          </a:p>
          <a:p>
            <a:pPr marL="0" lvl="0" indent="0" algn="l" rtl="0">
              <a:lnSpc>
                <a:spcPct val="100000"/>
              </a:lnSpc>
              <a:spcBef>
                <a:spcPts val="1000"/>
              </a:spcBef>
              <a:spcAft>
                <a:spcPts val="0"/>
              </a:spcAft>
              <a:buNone/>
            </a:pPr>
            <a:endParaRPr sz="2600" b="1">
              <a:latin typeface="Arial"/>
              <a:ea typeface="Arial"/>
              <a:cs typeface="Arial"/>
              <a:sym typeface="Arial"/>
            </a:endParaRPr>
          </a:p>
          <a:p>
            <a:pPr marL="0" lvl="0" indent="0" algn="l" rtl="0">
              <a:lnSpc>
                <a:spcPct val="100000"/>
              </a:lnSpc>
              <a:spcBef>
                <a:spcPts val="1000"/>
              </a:spcBef>
              <a:spcAft>
                <a:spcPts val="0"/>
              </a:spcAft>
              <a:buNone/>
            </a:pPr>
            <a:endParaRPr sz="2600" b="1">
              <a:latin typeface="Arial"/>
              <a:ea typeface="Arial"/>
              <a:cs typeface="Arial"/>
              <a:sym typeface="Arial"/>
            </a:endParaRPr>
          </a:p>
        </p:txBody>
      </p:sp>
      <p:pic>
        <p:nvPicPr>
          <p:cNvPr id="555" name="Google Shape;555;p64" descr="Two female medical researchers using microscope (Provided by Getty Images)"/>
          <p:cNvPicPr preferRelativeResize="0"/>
          <p:nvPr/>
        </p:nvPicPr>
        <p:blipFill>
          <a:blip r:embed="rId5">
            <a:alphaModFix/>
          </a:blip>
          <a:stretch>
            <a:fillRect/>
          </a:stretch>
        </p:blipFill>
        <p:spPr>
          <a:xfrm>
            <a:off x="9295050" y="4851125"/>
            <a:ext cx="2806175" cy="18703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559"/>
        <p:cNvGrpSpPr/>
        <p:nvPr/>
      </p:nvGrpSpPr>
      <p:grpSpPr>
        <a:xfrm>
          <a:off x="0" y="0"/>
          <a:ext cx="0" cy="0"/>
          <a:chOff x="0" y="0"/>
          <a:chExt cx="0" cy="0"/>
        </a:xfrm>
      </p:grpSpPr>
      <p:sp>
        <p:nvSpPr>
          <p:cNvPr id="560" name="Google Shape;560;p65"/>
          <p:cNvSpPr txBox="1">
            <a:spLocks noGrp="1"/>
          </p:cNvSpPr>
          <p:nvPr>
            <p:ph type="title"/>
          </p:nvPr>
        </p:nvSpPr>
        <p:spPr>
          <a:xfrm>
            <a:off x="838200" y="2263743"/>
            <a:ext cx="10515600" cy="2852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Arial"/>
              <a:buNone/>
            </a:pPr>
            <a:r>
              <a:rPr lang="en-US" sz="5000" b="1">
                <a:solidFill>
                  <a:schemeClr val="lt1"/>
                </a:solidFill>
                <a:latin typeface="Arial"/>
                <a:ea typeface="Arial"/>
                <a:cs typeface="Arial"/>
                <a:sym typeface="Arial"/>
              </a:rPr>
              <a:t>Life Science Major &amp; Career Exploration</a:t>
            </a:r>
            <a:endParaRPr sz="5000" b="1">
              <a:solidFill>
                <a:schemeClr val="lt1"/>
              </a:solidFill>
              <a:latin typeface="Arial"/>
              <a:ea typeface="Arial"/>
              <a:cs typeface="Arial"/>
              <a:sym typeface="Arial"/>
            </a:endParaRPr>
          </a:p>
          <a:p>
            <a:pPr marL="0" lvl="0" indent="0" algn="l" rtl="0">
              <a:lnSpc>
                <a:spcPct val="90000"/>
              </a:lnSpc>
              <a:spcBef>
                <a:spcPts val="0"/>
              </a:spcBef>
              <a:spcAft>
                <a:spcPts val="0"/>
              </a:spcAft>
              <a:buClr>
                <a:schemeClr val="lt1"/>
              </a:buClr>
              <a:buSzPts val="4000"/>
              <a:buFont typeface="Arial"/>
              <a:buNone/>
            </a:pPr>
            <a:endParaRPr sz="4000">
              <a:solidFill>
                <a:schemeClr val="lt1"/>
              </a:solidFill>
              <a:latin typeface="Arial"/>
              <a:ea typeface="Arial"/>
              <a:cs typeface="Arial"/>
              <a:sym typeface="Arial"/>
            </a:endParaRPr>
          </a:p>
        </p:txBody>
      </p:sp>
      <p:sp>
        <p:nvSpPr>
          <p:cNvPr id="561" name="Google Shape;561;p65"/>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pic>
        <p:nvPicPr>
          <p:cNvPr id="562" name="Google Shape;562;p65"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Life Science Majors at UCLA</a:t>
            </a:r>
            <a:endParaRPr sz="3500">
              <a:solidFill>
                <a:srgbClr val="005587"/>
              </a:solidFill>
              <a:latin typeface="Arial"/>
              <a:ea typeface="Arial"/>
              <a:cs typeface="Arial"/>
              <a:sym typeface="Arial"/>
            </a:endParaRPr>
          </a:p>
          <a:p>
            <a:pPr marL="0" lvl="0" indent="0" algn="l" rtl="0">
              <a:spcBef>
                <a:spcPts val="0"/>
              </a:spcBef>
              <a:spcAft>
                <a:spcPts val="0"/>
              </a:spcAft>
              <a:buNone/>
            </a:pPr>
            <a:endParaRPr/>
          </a:p>
        </p:txBody>
      </p:sp>
      <p:sp>
        <p:nvSpPr>
          <p:cNvPr id="569" name="Google Shape;569;p66"/>
          <p:cNvSpPr txBox="1">
            <a:spLocks noGrp="1"/>
          </p:cNvSpPr>
          <p:nvPr>
            <p:ph type="body" idx="1"/>
          </p:nvPr>
        </p:nvSpPr>
        <p:spPr>
          <a:xfrm>
            <a:off x="838200" y="1285475"/>
            <a:ext cx="5488800" cy="4891500"/>
          </a:xfrm>
          <a:prstGeom prst="rect">
            <a:avLst/>
          </a:prstGeom>
        </p:spPr>
        <p:txBody>
          <a:bodyPr spcFirstLastPara="1" wrap="square" lIns="91425" tIns="45700" rIns="91425" bIns="45700" anchor="t" anchorCtr="0">
            <a:noAutofit/>
          </a:bodyPr>
          <a:lstStyle/>
          <a:p>
            <a:pPr marL="457200" lvl="0" indent="-387350" algn="l" rtl="0">
              <a:lnSpc>
                <a:spcPct val="100000"/>
              </a:lnSpc>
              <a:spcBef>
                <a:spcPts val="1000"/>
              </a:spcBef>
              <a:spcAft>
                <a:spcPts val="0"/>
              </a:spcAft>
              <a:buSzPts val="2500"/>
              <a:buChar char="●"/>
            </a:pPr>
            <a:r>
              <a:rPr lang="en-US" sz="2500" b="1" u="sng">
                <a:latin typeface="Arial"/>
                <a:ea typeface="Arial"/>
                <a:cs typeface="Arial"/>
                <a:sym typeface="Arial"/>
                <a:hlinkClick r:id="rId3"/>
              </a:rPr>
              <a:t>Biology B.S.)</a:t>
            </a:r>
            <a:endParaRPr sz="2500">
              <a:latin typeface="Arial"/>
              <a:ea typeface="Arial"/>
              <a:cs typeface="Arial"/>
              <a:sym typeface="Arial"/>
            </a:endParaRPr>
          </a:p>
          <a:p>
            <a:pPr marL="457200" lvl="0" indent="-387350" algn="l" rtl="0">
              <a:lnSpc>
                <a:spcPct val="100000"/>
              </a:lnSpc>
              <a:spcBef>
                <a:spcPts val="1000"/>
              </a:spcBef>
              <a:spcAft>
                <a:spcPts val="0"/>
              </a:spcAft>
              <a:buSzPts val="2500"/>
              <a:buChar char="●"/>
            </a:pPr>
            <a:r>
              <a:rPr lang="en-US" sz="2500" b="1" u="sng">
                <a:latin typeface="Arial"/>
                <a:ea typeface="Arial"/>
                <a:cs typeface="Arial"/>
                <a:sym typeface="Arial"/>
                <a:hlinkClick r:id="rId4"/>
              </a:rPr>
              <a:t>Cognitive Science B.S. </a:t>
            </a:r>
            <a:endParaRPr sz="2500" b="1" u="sng">
              <a:latin typeface="Arial"/>
              <a:ea typeface="Arial"/>
              <a:cs typeface="Arial"/>
              <a:sym typeface="Arial"/>
            </a:endParaRPr>
          </a:p>
          <a:p>
            <a:pPr marL="457200" lvl="0" indent="-387350" algn="l" rtl="0">
              <a:lnSpc>
                <a:spcPct val="100000"/>
              </a:lnSpc>
              <a:spcBef>
                <a:spcPts val="1000"/>
              </a:spcBef>
              <a:spcAft>
                <a:spcPts val="0"/>
              </a:spcAft>
              <a:buSzPts val="2500"/>
              <a:buChar char="●"/>
            </a:pPr>
            <a:r>
              <a:rPr lang="en-US" sz="2500" b="1" u="sng">
                <a:latin typeface="Arial"/>
                <a:ea typeface="Arial"/>
                <a:cs typeface="Arial"/>
                <a:sym typeface="Arial"/>
                <a:hlinkClick r:id="rId5"/>
              </a:rPr>
              <a:t>Computational Biology B.S.</a:t>
            </a:r>
            <a:r>
              <a:rPr lang="en-US" sz="2500" b="1">
                <a:latin typeface="Arial"/>
                <a:ea typeface="Arial"/>
                <a:cs typeface="Arial"/>
                <a:sym typeface="Arial"/>
              </a:rPr>
              <a:t> </a:t>
            </a:r>
            <a:endParaRPr sz="2500" u="sng">
              <a:latin typeface="Arial"/>
              <a:ea typeface="Arial"/>
              <a:cs typeface="Arial"/>
              <a:sym typeface="Arial"/>
            </a:endParaRPr>
          </a:p>
          <a:p>
            <a:pPr marL="457200" lvl="0" indent="-387350" algn="l" rtl="0">
              <a:lnSpc>
                <a:spcPct val="100000"/>
              </a:lnSpc>
              <a:spcBef>
                <a:spcPts val="1000"/>
              </a:spcBef>
              <a:spcAft>
                <a:spcPts val="0"/>
              </a:spcAft>
              <a:buSzPts val="2500"/>
              <a:buChar char="●"/>
            </a:pPr>
            <a:r>
              <a:rPr lang="en-US" sz="2500" b="1" u="sng">
                <a:latin typeface="Arial"/>
                <a:ea typeface="Arial"/>
                <a:cs typeface="Arial"/>
                <a:sym typeface="Arial"/>
                <a:hlinkClick r:id="rId6"/>
              </a:rPr>
              <a:t>Ecology, Behavior and Evolution B.S..</a:t>
            </a:r>
            <a:r>
              <a:rPr lang="en-US" sz="2500">
                <a:latin typeface="Arial"/>
                <a:ea typeface="Arial"/>
                <a:cs typeface="Arial"/>
                <a:sym typeface="Arial"/>
              </a:rPr>
              <a:t> </a:t>
            </a:r>
            <a:endParaRPr sz="2500" u="sng">
              <a:latin typeface="Arial"/>
              <a:ea typeface="Arial"/>
              <a:cs typeface="Arial"/>
              <a:sym typeface="Arial"/>
            </a:endParaRPr>
          </a:p>
          <a:p>
            <a:pPr marL="457200" lvl="0" indent="-387350" algn="l" rtl="0">
              <a:lnSpc>
                <a:spcPct val="100000"/>
              </a:lnSpc>
              <a:spcBef>
                <a:spcPts val="1000"/>
              </a:spcBef>
              <a:spcAft>
                <a:spcPts val="0"/>
              </a:spcAft>
              <a:buSzPts val="2500"/>
              <a:buChar char="●"/>
            </a:pPr>
            <a:r>
              <a:rPr lang="en-US" sz="2500" b="1" u="sng">
                <a:latin typeface="Arial"/>
                <a:ea typeface="Arial"/>
                <a:cs typeface="Arial"/>
                <a:sym typeface="Arial"/>
                <a:hlinkClick r:id="rId7"/>
              </a:rPr>
              <a:t>Human Biology and Society B.A., B.S.</a:t>
            </a:r>
            <a:endParaRPr sz="2500">
              <a:latin typeface="Arial"/>
              <a:ea typeface="Arial"/>
              <a:cs typeface="Arial"/>
              <a:sym typeface="Arial"/>
            </a:endParaRPr>
          </a:p>
          <a:p>
            <a:pPr marL="457200" lvl="0" indent="-387350" algn="l" rtl="0">
              <a:lnSpc>
                <a:spcPct val="100000"/>
              </a:lnSpc>
              <a:spcBef>
                <a:spcPts val="1000"/>
              </a:spcBef>
              <a:spcAft>
                <a:spcPts val="0"/>
              </a:spcAft>
              <a:buSzPts val="2500"/>
              <a:buChar char="●"/>
            </a:pPr>
            <a:r>
              <a:rPr lang="en-US" sz="2500" b="1" u="sng">
                <a:latin typeface="Arial"/>
                <a:ea typeface="Arial"/>
                <a:cs typeface="Arial"/>
                <a:sym typeface="Arial"/>
                <a:hlinkClick r:id="rId8"/>
              </a:rPr>
              <a:t>Physiological Science B.S.</a:t>
            </a:r>
            <a:endParaRPr sz="2500">
              <a:latin typeface="Arial"/>
              <a:ea typeface="Arial"/>
              <a:cs typeface="Arial"/>
              <a:sym typeface="Arial"/>
            </a:endParaRPr>
          </a:p>
          <a:p>
            <a:pPr marL="457200" lvl="0" indent="-387350" algn="l" rtl="0">
              <a:lnSpc>
                <a:spcPct val="100000"/>
              </a:lnSpc>
              <a:spcBef>
                <a:spcPts val="1000"/>
              </a:spcBef>
              <a:spcAft>
                <a:spcPts val="0"/>
              </a:spcAft>
              <a:buSzPts val="2500"/>
              <a:buChar char="●"/>
            </a:pPr>
            <a:r>
              <a:rPr lang="en-US" sz="2500" b="1" u="sng">
                <a:latin typeface="Arial"/>
                <a:ea typeface="Arial"/>
                <a:cs typeface="Arial"/>
                <a:sym typeface="Arial"/>
                <a:hlinkClick r:id="rId9"/>
              </a:rPr>
              <a:t>Marine Biology B.S.</a:t>
            </a:r>
            <a:endParaRPr sz="2500" u="sng">
              <a:latin typeface="Arial"/>
              <a:ea typeface="Arial"/>
              <a:cs typeface="Arial"/>
              <a:sym typeface="Arial"/>
            </a:endParaRPr>
          </a:p>
          <a:p>
            <a:pPr marL="0" lvl="0" indent="0" algn="l" rtl="0">
              <a:spcBef>
                <a:spcPts val="1000"/>
              </a:spcBef>
              <a:spcAft>
                <a:spcPts val="0"/>
              </a:spcAft>
              <a:buNone/>
            </a:pPr>
            <a:endParaRPr sz="2500"/>
          </a:p>
        </p:txBody>
      </p:sp>
      <p:sp>
        <p:nvSpPr>
          <p:cNvPr id="570" name="Google Shape;570;p6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
        <p:nvSpPr>
          <p:cNvPr id="571" name="Google Shape;571;p66"/>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2" name="Google Shape;572;p66"/>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pic>
        <p:nvPicPr>
          <p:cNvPr id="573" name="Google Shape;573;p66" descr="A black and white sign with white text&#10;&#10;AI-generated content may be incorrect."/>
          <p:cNvPicPr preferRelativeResize="0"/>
          <p:nvPr/>
        </p:nvPicPr>
        <p:blipFill>
          <a:blip r:embed="rId10">
            <a:alphaModFix/>
          </a:blip>
          <a:stretch>
            <a:fillRect/>
          </a:stretch>
        </p:blipFill>
        <p:spPr>
          <a:xfrm>
            <a:off x="172300" y="5980400"/>
            <a:ext cx="2386601" cy="681425"/>
          </a:xfrm>
          <a:prstGeom prst="rect">
            <a:avLst/>
          </a:prstGeom>
          <a:noFill/>
          <a:ln>
            <a:noFill/>
          </a:ln>
        </p:spPr>
      </p:pic>
      <p:sp>
        <p:nvSpPr>
          <p:cNvPr id="574" name="Google Shape;574;p66"/>
          <p:cNvSpPr txBox="1">
            <a:spLocks noGrp="1"/>
          </p:cNvSpPr>
          <p:nvPr>
            <p:ph type="body" idx="1"/>
          </p:nvPr>
        </p:nvSpPr>
        <p:spPr>
          <a:xfrm>
            <a:off x="6594500" y="1405225"/>
            <a:ext cx="5488800" cy="4891500"/>
          </a:xfrm>
          <a:prstGeom prst="rect">
            <a:avLst/>
          </a:prstGeom>
        </p:spPr>
        <p:txBody>
          <a:bodyPr spcFirstLastPara="1" wrap="square" lIns="91425" tIns="45700" rIns="91425" bIns="45700" anchor="t" anchorCtr="0">
            <a:noAutofit/>
          </a:bodyPr>
          <a:lstStyle/>
          <a:p>
            <a:pPr marL="457200" lvl="0" indent="-387350" algn="l" rtl="0">
              <a:lnSpc>
                <a:spcPct val="100000"/>
              </a:lnSpc>
              <a:spcBef>
                <a:spcPts val="1000"/>
              </a:spcBef>
              <a:spcAft>
                <a:spcPts val="0"/>
              </a:spcAft>
              <a:buSzPts val="2500"/>
              <a:buChar char="●"/>
            </a:pPr>
            <a:r>
              <a:rPr lang="en-US" sz="2500" b="1" u="sng">
                <a:latin typeface="Arial"/>
                <a:ea typeface="Arial"/>
                <a:cs typeface="Arial"/>
                <a:sym typeface="Arial"/>
                <a:hlinkClick r:id="rId11"/>
              </a:rPr>
              <a:t>Microbiology, Immunology &amp; Molecular Genetics B.S.</a:t>
            </a:r>
            <a:endParaRPr sz="2500">
              <a:latin typeface="Arial"/>
              <a:ea typeface="Arial"/>
              <a:cs typeface="Arial"/>
              <a:sym typeface="Arial"/>
            </a:endParaRPr>
          </a:p>
          <a:p>
            <a:pPr marL="457200" lvl="0" indent="-387350" algn="l" rtl="0">
              <a:lnSpc>
                <a:spcPct val="100000"/>
              </a:lnSpc>
              <a:spcBef>
                <a:spcPts val="1000"/>
              </a:spcBef>
              <a:spcAft>
                <a:spcPts val="0"/>
              </a:spcAft>
              <a:buSzPts val="2500"/>
              <a:buChar char="●"/>
            </a:pPr>
            <a:r>
              <a:rPr lang="en-US" sz="2500" b="1" u="sng">
                <a:latin typeface="Arial"/>
                <a:ea typeface="Arial"/>
                <a:cs typeface="Arial"/>
                <a:sym typeface="Arial"/>
                <a:hlinkClick r:id="rId12"/>
              </a:rPr>
              <a:t>Molecular, Cell and Developmental Biology B.S.</a:t>
            </a:r>
            <a:endParaRPr sz="2500">
              <a:latin typeface="Arial"/>
              <a:ea typeface="Arial"/>
              <a:cs typeface="Arial"/>
              <a:sym typeface="Arial"/>
            </a:endParaRPr>
          </a:p>
          <a:p>
            <a:pPr marL="457200" lvl="0" indent="-387350" algn="l" rtl="0">
              <a:lnSpc>
                <a:spcPct val="100000"/>
              </a:lnSpc>
              <a:spcBef>
                <a:spcPts val="1000"/>
              </a:spcBef>
              <a:spcAft>
                <a:spcPts val="0"/>
              </a:spcAft>
              <a:buSzPts val="2500"/>
              <a:buChar char="●"/>
            </a:pPr>
            <a:r>
              <a:rPr lang="en-US" sz="2500" b="1" u="sng">
                <a:latin typeface="Arial"/>
                <a:ea typeface="Arial"/>
                <a:cs typeface="Arial"/>
                <a:sym typeface="Arial"/>
                <a:hlinkClick r:id="rId13"/>
              </a:rPr>
              <a:t>Neuroscience B.S</a:t>
            </a:r>
            <a:endParaRPr sz="2500" u="sng">
              <a:latin typeface="Arial"/>
              <a:ea typeface="Arial"/>
              <a:cs typeface="Arial"/>
              <a:sym typeface="Arial"/>
            </a:endParaRPr>
          </a:p>
          <a:p>
            <a:pPr marL="457200" lvl="0" indent="-387350" algn="l" rtl="0">
              <a:lnSpc>
                <a:spcPct val="100000"/>
              </a:lnSpc>
              <a:spcBef>
                <a:spcPts val="1000"/>
              </a:spcBef>
              <a:spcAft>
                <a:spcPts val="0"/>
              </a:spcAft>
              <a:buSzPts val="2500"/>
              <a:buChar char="●"/>
            </a:pPr>
            <a:r>
              <a:rPr lang="en-US" sz="2500" b="1" u="sng">
                <a:latin typeface="Arial"/>
                <a:ea typeface="Arial"/>
                <a:cs typeface="Arial"/>
                <a:sym typeface="Arial"/>
                <a:hlinkClick r:id="rId4"/>
              </a:rPr>
              <a:t>Psychobiology</a:t>
            </a:r>
            <a:r>
              <a:rPr lang="en-US" sz="2500" u="sng">
                <a:latin typeface="Arial"/>
                <a:ea typeface="Arial"/>
                <a:cs typeface="Arial"/>
                <a:sym typeface="Arial"/>
              </a:rPr>
              <a:t> </a:t>
            </a:r>
            <a:r>
              <a:rPr lang="en-US" sz="2500" b="1" u="sng">
                <a:latin typeface="Arial"/>
                <a:ea typeface="Arial"/>
                <a:cs typeface="Arial"/>
                <a:sym typeface="Arial"/>
              </a:rPr>
              <a:t>B.S.</a:t>
            </a:r>
            <a:endParaRPr sz="2500" b="1" u="sng">
              <a:latin typeface="Arial"/>
              <a:ea typeface="Arial"/>
              <a:cs typeface="Arial"/>
              <a:sym typeface="Arial"/>
            </a:endParaRPr>
          </a:p>
          <a:p>
            <a:pPr marL="457200" lvl="0" indent="-387350" algn="l" rtl="0">
              <a:lnSpc>
                <a:spcPct val="100000"/>
              </a:lnSpc>
              <a:spcBef>
                <a:spcPts val="1000"/>
              </a:spcBef>
              <a:spcAft>
                <a:spcPts val="0"/>
              </a:spcAft>
              <a:buSzPts val="2500"/>
              <a:buChar char="●"/>
            </a:pPr>
            <a:r>
              <a:rPr lang="en-US" sz="2500" b="1" u="sng">
                <a:latin typeface="Arial"/>
                <a:ea typeface="Arial"/>
                <a:cs typeface="Arial"/>
                <a:sym typeface="Arial"/>
                <a:hlinkClick r:id="rId4"/>
              </a:rPr>
              <a:t>Psychology B.A.</a:t>
            </a:r>
            <a:endParaRPr sz="2000" b="1" u="sng">
              <a:latin typeface="Arial"/>
              <a:ea typeface="Arial"/>
              <a:cs typeface="Arial"/>
              <a:sym typeface="Arial"/>
            </a:endParaRPr>
          </a:p>
          <a:p>
            <a:pPr marL="0" lvl="0" indent="0" algn="l" rtl="0">
              <a:spcBef>
                <a:spcPts val="1000"/>
              </a:spcBef>
              <a:spcAft>
                <a:spcPts val="0"/>
              </a:spcAft>
              <a:buNone/>
            </a:pPr>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2"/>
          <p:cNvSpPr txBox="1">
            <a:spLocks noGrp="1"/>
          </p:cNvSpPr>
          <p:nvPr>
            <p:ph type="title"/>
          </p:nvPr>
        </p:nvSpPr>
        <p:spPr>
          <a:xfrm>
            <a:off x="838200" y="333375"/>
            <a:ext cx="10515600" cy="1325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Life Sciences Core Curriculum</a:t>
            </a:r>
            <a:endParaRPr sz="4000" b="1">
              <a:solidFill>
                <a:srgbClr val="005587"/>
              </a:solidFill>
              <a:latin typeface="Arial"/>
              <a:ea typeface="Arial"/>
              <a:cs typeface="Arial"/>
              <a:sym typeface="Arial"/>
            </a:endParaRPr>
          </a:p>
          <a:p>
            <a:pPr marL="0" lvl="0" indent="0" algn="ctr"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(Major Prep.) Overview</a:t>
            </a:r>
            <a:endParaRPr sz="4000" b="1">
              <a:solidFill>
                <a:srgbClr val="005587"/>
              </a:solidFill>
              <a:latin typeface="Arial"/>
              <a:ea typeface="Arial"/>
              <a:cs typeface="Arial"/>
              <a:sym typeface="Arial"/>
            </a:endParaRPr>
          </a:p>
          <a:p>
            <a:pPr marL="0" lvl="0" indent="0" algn="l" rtl="0">
              <a:lnSpc>
                <a:spcPct val="90000"/>
              </a:lnSpc>
              <a:spcBef>
                <a:spcPts val="0"/>
              </a:spcBef>
              <a:spcAft>
                <a:spcPts val="0"/>
              </a:spcAft>
              <a:buClr>
                <a:schemeClr val="dk1"/>
              </a:buClr>
              <a:buSzPts val="3500"/>
              <a:buFont typeface="Arial"/>
              <a:buNone/>
            </a:pPr>
            <a:endParaRPr sz="3500">
              <a:latin typeface="Arial"/>
              <a:ea typeface="Arial"/>
              <a:cs typeface="Arial"/>
              <a:sym typeface="Arial"/>
            </a:endParaRPr>
          </a:p>
        </p:txBody>
      </p:sp>
      <p:sp>
        <p:nvSpPr>
          <p:cNvPr id="165" name="Google Shape;165;p22"/>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6" name="Google Shape;166;p22"/>
          <p:cNvSpPr txBox="1"/>
          <p:nvPr/>
        </p:nvSpPr>
        <p:spPr>
          <a:xfrm>
            <a:off x="838200" y="1558600"/>
            <a:ext cx="11048700" cy="4363800"/>
          </a:xfrm>
          <a:prstGeom prst="rect">
            <a:avLst/>
          </a:prstGeom>
          <a:noFill/>
          <a:ln>
            <a:noFill/>
          </a:ln>
        </p:spPr>
        <p:txBody>
          <a:bodyPr spcFirstLastPara="1" wrap="square" lIns="91425" tIns="91425" rIns="91425" bIns="91425" anchor="t" anchorCtr="0">
            <a:spAutoFit/>
          </a:bodyPr>
          <a:lstStyle/>
          <a:p>
            <a:pPr marL="457200" lvl="0" indent="-393700" algn="l" rtl="0">
              <a:lnSpc>
                <a:spcPct val="115000"/>
              </a:lnSpc>
              <a:spcBef>
                <a:spcPts val="0"/>
              </a:spcBef>
              <a:spcAft>
                <a:spcPts val="0"/>
              </a:spcAft>
              <a:buClr>
                <a:schemeClr val="dk1"/>
              </a:buClr>
              <a:buSzPts val="2600"/>
              <a:buChar char="●"/>
            </a:pPr>
            <a:r>
              <a:rPr lang="en-US" sz="2600">
                <a:solidFill>
                  <a:schemeClr val="dk1"/>
                </a:solidFill>
              </a:rPr>
              <a:t>Common curriculum to prepare students for a variety of disciplines/majors in the life sciences.  </a:t>
            </a:r>
            <a:endParaRPr sz="2600">
              <a:solidFill>
                <a:schemeClr val="dk1"/>
              </a:solidFill>
            </a:endParaRPr>
          </a:p>
          <a:p>
            <a:pPr marL="457200" lvl="0" indent="-393700" algn="l" rtl="0">
              <a:spcBef>
                <a:spcPts val="0"/>
              </a:spcBef>
              <a:spcAft>
                <a:spcPts val="0"/>
              </a:spcAft>
              <a:buClr>
                <a:schemeClr val="dk1"/>
              </a:buClr>
              <a:buSzPts val="2600"/>
              <a:buChar char="●"/>
            </a:pPr>
            <a:r>
              <a:rPr lang="en-US" sz="2600">
                <a:solidFill>
                  <a:schemeClr val="dk1"/>
                </a:solidFill>
              </a:rPr>
              <a:t>Majority of coursework during your first 2 years at UCLA (~ 2 or 3 courses per quarter).</a:t>
            </a:r>
            <a:endParaRPr sz="2600">
              <a:solidFill>
                <a:schemeClr val="dk1"/>
              </a:solidFill>
            </a:endParaRPr>
          </a:p>
          <a:p>
            <a:pPr marL="457200" lvl="0" indent="-393700" algn="l" rtl="0">
              <a:spcBef>
                <a:spcPts val="0"/>
              </a:spcBef>
              <a:spcAft>
                <a:spcPts val="0"/>
              </a:spcAft>
              <a:buClr>
                <a:schemeClr val="dk1"/>
              </a:buClr>
              <a:buSzPts val="2600"/>
              <a:buChar char="●"/>
            </a:pPr>
            <a:r>
              <a:rPr lang="en-US" sz="2600">
                <a:solidFill>
                  <a:schemeClr val="dk1"/>
                </a:solidFill>
              </a:rPr>
              <a:t>Courses taught by faculty from diverse life science departments, exposing you to different disciplines.</a:t>
            </a:r>
            <a:endParaRPr sz="2600">
              <a:solidFill>
                <a:schemeClr val="dk1"/>
              </a:solidFill>
            </a:endParaRPr>
          </a:p>
          <a:p>
            <a:pPr marL="457200" lvl="0" indent="-393700" algn="l" rtl="0">
              <a:lnSpc>
                <a:spcPct val="115000"/>
              </a:lnSpc>
              <a:spcBef>
                <a:spcPts val="0"/>
              </a:spcBef>
              <a:spcAft>
                <a:spcPts val="0"/>
              </a:spcAft>
              <a:buClr>
                <a:schemeClr val="dk1"/>
              </a:buClr>
              <a:buSzPts val="2600"/>
              <a:buChar char="●"/>
            </a:pPr>
            <a:r>
              <a:rPr lang="en-US" sz="2600">
                <a:solidFill>
                  <a:schemeClr val="dk1"/>
                </a:solidFill>
              </a:rPr>
              <a:t>Aligns with Pre-Health requisites. </a:t>
            </a:r>
            <a:endParaRPr sz="2600">
              <a:solidFill>
                <a:schemeClr val="dk1"/>
              </a:solidFill>
            </a:endParaRPr>
          </a:p>
          <a:p>
            <a:pPr marL="457200" lvl="0" indent="-393700" algn="l" rtl="0">
              <a:lnSpc>
                <a:spcPct val="115000"/>
              </a:lnSpc>
              <a:spcBef>
                <a:spcPts val="0"/>
              </a:spcBef>
              <a:spcAft>
                <a:spcPts val="0"/>
              </a:spcAft>
              <a:buClr>
                <a:schemeClr val="dk1"/>
              </a:buClr>
              <a:buSzPts val="2600"/>
              <a:buChar char="●"/>
            </a:pPr>
            <a:r>
              <a:rPr lang="en-US" sz="2600">
                <a:solidFill>
                  <a:schemeClr val="dk1"/>
                </a:solidFill>
              </a:rPr>
              <a:t>Students must take each course for a letter grade and earn a C- or better. </a:t>
            </a:r>
            <a:endParaRPr sz="26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i="1">
                <a:solidFill>
                  <a:schemeClr val="dk1"/>
                </a:solidFill>
              </a:rPr>
              <a:t>Note: Physiological Science majors must complete major preparation courses with a C or better. </a:t>
            </a:r>
            <a:endParaRPr sz="1800" i="1">
              <a:solidFill>
                <a:schemeClr val="dk1"/>
              </a:solidFill>
            </a:endParaRPr>
          </a:p>
        </p:txBody>
      </p:sp>
      <p:sp>
        <p:nvSpPr>
          <p:cNvPr id="167" name="Google Shape;167;p22"/>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pic>
        <p:nvPicPr>
          <p:cNvPr id="168" name="Google Shape;168;p22"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6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US" sz="3500" b="1">
                <a:solidFill>
                  <a:srgbClr val="005587"/>
                </a:solidFill>
                <a:latin typeface="Arial"/>
                <a:ea typeface="Arial"/>
                <a:cs typeface="Arial"/>
                <a:sym typeface="Arial"/>
              </a:rPr>
              <a:t>Life Science Minors at UCLA</a:t>
            </a:r>
            <a:endParaRPr sz="3500">
              <a:solidFill>
                <a:srgbClr val="005587"/>
              </a:solidFill>
              <a:latin typeface="Arial"/>
              <a:ea typeface="Arial"/>
              <a:cs typeface="Arial"/>
              <a:sym typeface="Arial"/>
            </a:endParaRPr>
          </a:p>
          <a:p>
            <a:pPr marL="0" lvl="0" indent="0" algn="l" rtl="0">
              <a:spcBef>
                <a:spcPts val="0"/>
              </a:spcBef>
              <a:spcAft>
                <a:spcPts val="0"/>
              </a:spcAft>
              <a:buNone/>
            </a:pPr>
            <a:endParaRPr/>
          </a:p>
        </p:txBody>
      </p:sp>
      <p:sp>
        <p:nvSpPr>
          <p:cNvPr id="581" name="Google Shape;581;p67"/>
          <p:cNvSpPr txBox="1">
            <a:spLocks noGrp="1"/>
          </p:cNvSpPr>
          <p:nvPr>
            <p:ph type="body" idx="1"/>
          </p:nvPr>
        </p:nvSpPr>
        <p:spPr>
          <a:xfrm>
            <a:off x="838200" y="1285475"/>
            <a:ext cx="5488800" cy="4891500"/>
          </a:xfrm>
          <a:prstGeom prst="rect">
            <a:avLst/>
          </a:prstGeom>
        </p:spPr>
        <p:txBody>
          <a:bodyPr spcFirstLastPara="1" wrap="square" lIns="91425" tIns="45700" rIns="91425" bIns="45700" anchor="t" anchorCtr="0">
            <a:noAutofit/>
          </a:bodyPr>
          <a:lstStyle/>
          <a:p>
            <a:pPr marL="457200" lvl="0" indent="-393700" algn="l" rtl="0">
              <a:lnSpc>
                <a:spcPct val="100000"/>
              </a:lnSpc>
              <a:spcBef>
                <a:spcPts val="1000"/>
              </a:spcBef>
              <a:spcAft>
                <a:spcPts val="0"/>
              </a:spcAft>
              <a:buSzPts val="2600"/>
              <a:buChar char="●"/>
            </a:pPr>
            <a:r>
              <a:rPr lang="en-US" sz="2600" b="1" u="sng">
                <a:latin typeface="Arial"/>
                <a:ea typeface="Arial"/>
                <a:cs typeface="Arial"/>
                <a:sym typeface="Arial"/>
                <a:hlinkClick r:id="rId3"/>
              </a:rPr>
              <a:t>Applied Developmental Psychology</a:t>
            </a:r>
            <a:endParaRPr sz="2600" u="sng">
              <a:latin typeface="Arial"/>
              <a:ea typeface="Arial"/>
              <a:cs typeface="Arial"/>
              <a:sym typeface="Arial"/>
            </a:endParaRPr>
          </a:p>
          <a:p>
            <a:pPr marL="457200" lvl="0" indent="-393700" algn="l" rtl="0">
              <a:lnSpc>
                <a:spcPct val="100000"/>
              </a:lnSpc>
              <a:spcBef>
                <a:spcPts val="1000"/>
              </a:spcBef>
              <a:spcAft>
                <a:spcPts val="0"/>
              </a:spcAft>
              <a:buSzPts val="2600"/>
              <a:buChar char="●"/>
            </a:pPr>
            <a:r>
              <a:rPr lang="en-US" sz="2600" b="1" u="sng">
                <a:latin typeface="Arial"/>
                <a:ea typeface="Arial"/>
                <a:cs typeface="Arial"/>
                <a:sym typeface="Arial"/>
                <a:hlinkClick r:id="rId4"/>
              </a:rPr>
              <a:t>Biomedical Research Minor</a:t>
            </a:r>
            <a:r>
              <a:rPr lang="en-US" sz="2600">
                <a:latin typeface="Arial"/>
                <a:ea typeface="Arial"/>
                <a:cs typeface="Arial"/>
                <a:sym typeface="Arial"/>
              </a:rPr>
              <a:t> (Application Required)</a:t>
            </a:r>
            <a:endParaRPr sz="2600" u="sng">
              <a:latin typeface="Arial"/>
              <a:ea typeface="Arial"/>
              <a:cs typeface="Arial"/>
              <a:sym typeface="Arial"/>
            </a:endParaRPr>
          </a:p>
          <a:p>
            <a:pPr marL="457200" lvl="0" indent="-393700" algn="l" rtl="0">
              <a:lnSpc>
                <a:spcPct val="100000"/>
              </a:lnSpc>
              <a:spcBef>
                <a:spcPts val="1000"/>
              </a:spcBef>
              <a:spcAft>
                <a:spcPts val="0"/>
              </a:spcAft>
              <a:buSzPts val="2600"/>
              <a:buChar char="●"/>
            </a:pPr>
            <a:r>
              <a:rPr lang="en-US" sz="2600" b="1" u="sng">
                <a:latin typeface="Arial"/>
                <a:ea typeface="Arial"/>
                <a:cs typeface="Arial"/>
                <a:sym typeface="Arial"/>
                <a:hlinkClick r:id="rId5"/>
              </a:rPr>
              <a:t>Brain and Behavioral Health</a:t>
            </a:r>
            <a:endParaRPr sz="2600">
              <a:latin typeface="Arial"/>
              <a:ea typeface="Arial"/>
              <a:cs typeface="Arial"/>
              <a:sym typeface="Arial"/>
            </a:endParaRPr>
          </a:p>
          <a:p>
            <a:pPr marL="457200" lvl="0" indent="-393700" algn="l" rtl="0">
              <a:lnSpc>
                <a:spcPct val="100000"/>
              </a:lnSpc>
              <a:spcBef>
                <a:spcPts val="1000"/>
              </a:spcBef>
              <a:spcAft>
                <a:spcPts val="0"/>
              </a:spcAft>
              <a:buSzPts val="2600"/>
              <a:buChar char="●"/>
            </a:pPr>
            <a:r>
              <a:rPr lang="en-US" sz="2600" b="1" u="sng">
                <a:latin typeface="Arial"/>
                <a:ea typeface="Arial"/>
                <a:cs typeface="Arial"/>
                <a:sym typeface="Arial"/>
                <a:hlinkClick r:id="rId6"/>
              </a:rPr>
              <a:t>Conservation Biology</a:t>
            </a:r>
            <a:endParaRPr sz="2600" u="sng">
              <a:latin typeface="Arial"/>
              <a:ea typeface="Arial"/>
              <a:cs typeface="Arial"/>
              <a:sym typeface="Arial"/>
            </a:endParaRPr>
          </a:p>
          <a:p>
            <a:pPr marL="457200" lvl="0" indent="-393700" algn="l" rtl="0">
              <a:lnSpc>
                <a:spcPct val="100000"/>
              </a:lnSpc>
              <a:spcBef>
                <a:spcPts val="1000"/>
              </a:spcBef>
              <a:spcAft>
                <a:spcPts val="0"/>
              </a:spcAft>
              <a:buSzPts val="2600"/>
              <a:buChar char="●"/>
            </a:pPr>
            <a:r>
              <a:rPr lang="en-US" sz="2600" b="1" u="sng">
                <a:latin typeface="Arial"/>
                <a:ea typeface="Arial"/>
                <a:cs typeface="Arial"/>
                <a:sym typeface="Arial"/>
                <a:hlinkClick r:id="rId7"/>
              </a:rPr>
              <a:t>Environmental Systems and Society</a:t>
            </a:r>
            <a:endParaRPr sz="2600"/>
          </a:p>
        </p:txBody>
      </p:sp>
      <p:sp>
        <p:nvSpPr>
          <p:cNvPr id="582" name="Google Shape;582;p6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sp>
        <p:nvSpPr>
          <p:cNvPr id="583" name="Google Shape;583;p67"/>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4" name="Google Shape;584;p67"/>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pic>
        <p:nvPicPr>
          <p:cNvPr id="585" name="Google Shape;585;p67" descr="A black and white sign with white text&#10;&#10;AI-generated content may be incorrect."/>
          <p:cNvPicPr preferRelativeResize="0"/>
          <p:nvPr/>
        </p:nvPicPr>
        <p:blipFill>
          <a:blip r:embed="rId8">
            <a:alphaModFix/>
          </a:blip>
          <a:stretch>
            <a:fillRect/>
          </a:stretch>
        </p:blipFill>
        <p:spPr>
          <a:xfrm>
            <a:off x="172300" y="5980400"/>
            <a:ext cx="2386601" cy="681425"/>
          </a:xfrm>
          <a:prstGeom prst="rect">
            <a:avLst/>
          </a:prstGeom>
          <a:noFill/>
          <a:ln>
            <a:noFill/>
          </a:ln>
        </p:spPr>
      </p:pic>
      <p:sp>
        <p:nvSpPr>
          <p:cNvPr id="586" name="Google Shape;586;p67"/>
          <p:cNvSpPr txBox="1">
            <a:spLocks noGrp="1"/>
          </p:cNvSpPr>
          <p:nvPr>
            <p:ph type="body" idx="1"/>
          </p:nvPr>
        </p:nvSpPr>
        <p:spPr>
          <a:xfrm>
            <a:off x="6594500" y="1405225"/>
            <a:ext cx="5488800" cy="4891500"/>
          </a:xfrm>
          <a:prstGeom prst="rect">
            <a:avLst/>
          </a:prstGeom>
        </p:spPr>
        <p:txBody>
          <a:bodyPr spcFirstLastPara="1" wrap="square" lIns="91425" tIns="45700" rIns="91425" bIns="45700" anchor="t" anchorCtr="0">
            <a:noAutofit/>
          </a:bodyPr>
          <a:lstStyle/>
          <a:p>
            <a:pPr marL="457200" lvl="0" indent="-393700" algn="l" rtl="0">
              <a:lnSpc>
                <a:spcPct val="100000"/>
              </a:lnSpc>
              <a:spcBef>
                <a:spcPts val="1000"/>
              </a:spcBef>
              <a:spcAft>
                <a:spcPts val="0"/>
              </a:spcAft>
              <a:buSzPts val="2600"/>
              <a:buChar char="●"/>
            </a:pPr>
            <a:r>
              <a:rPr lang="en-US" sz="2600" b="1" u="sng">
                <a:latin typeface="Arial"/>
                <a:ea typeface="Arial"/>
                <a:cs typeface="Arial"/>
                <a:sym typeface="Arial"/>
                <a:hlinkClick r:id="rId9"/>
              </a:rPr>
              <a:t>Evolutionary Medicine</a:t>
            </a:r>
            <a:endParaRPr sz="2600" u="sng">
              <a:latin typeface="Arial"/>
              <a:ea typeface="Arial"/>
              <a:cs typeface="Arial"/>
              <a:sym typeface="Arial"/>
            </a:endParaRPr>
          </a:p>
          <a:p>
            <a:pPr marL="457200" lvl="0" indent="-393700" algn="l" rtl="0">
              <a:lnSpc>
                <a:spcPct val="100000"/>
              </a:lnSpc>
              <a:spcBef>
                <a:spcPts val="1000"/>
              </a:spcBef>
              <a:spcAft>
                <a:spcPts val="0"/>
              </a:spcAft>
              <a:buSzPts val="2600"/>
              <a:buChar char="●"/>
            </a:pPr>
            <a:r>
              <a:rPr lang="en-US" sz="2600" b="1" u="sng">
                <a:latin typeface="Arial"/>
                <a:ea typeface="Arial"/>
                <a:cs typeface="Arial"/>
                <a:sym typeface="Arial"/>
                <a:hlinkClick r:id="rId10"/>
              </a:rPr>
              <a:t>Mathematical Biology</a:t>
            </a:r>
            <a:endParaRPr sz="2600" u="sng">
              <a:latin typeface="Arial"/>
              <a:ea typeface="Arial"/>
              <a:cs typeface="Arial"/>
              <a:sym typeface="Arial"/>
            </a:endParaRPr>
          </a:p>
          <a:p>
            <a:pPr marL="457200" lvl="0" indent="-393700" algn="l" rtl="0">
              <a:lnSpc>
                <a:spcPct val="100000"/>
              </a:lnSpc>
              <a:spcBef>
                <a:spcPts val="1000"/>
              </a:spcBef>
              <a:spcAft>
                <a:spcPts val="0"/>
              </a:spcAft>
              <a:buSzPts val="2600"/>
              <a:buChar char="●"/>
            </a:pPr>
            <a:r>
              <a:rPr lang="en-US" sz="2600" b="1" u="sng">
                <a:latin typeface="Arial"/>
                <a:ea typeface="Arial"/>
                <a:cs typeface="Arial"/>
                <a:sym typeface="Arial"/>
                <a:hlinkClick r:id="rId11"/>
              </a:rPr>
              <a:t>Neuroscience</a:t>
            </a:r>
            <a:endParaRPr sz="2600" u="sng">
              <a:latin typeface="Arial"/>
              <a:ea typeface="Arial"/>
              <a:cs typeface="Arial"/>
              <a:sym typeface="Arial"/>
            </a:endParaRPr>
          </a:p>
          <a:p>
            <a:pPr marL="457200" lvl="0" indent="-393700" algn="l" rtl="0">
              <a:lnSpc>
                <a:spcPct val="100000"/>
              </a:lnSpc>
              <a:spcBef>
                <a:spcPts val="1000"/>
              </a:spcBef>
              <a:spcAft>
                <a:spcPts val="0"/>
              </a:spcAft>
              <a:buSzPts val="2600"/>
              <a:buChar char="●"/>
            </a:pPr>
            <a:r>
              <a:rPr lang="en-US" sz="2600" b="1" u="sng">
                <a:latin typeface="Arial"/>
                <a:ea typeface="Arial"/>
                <a:cs typeface="Arial"/>
                <a:sym typeface="Arial"/>
                <a:hlinkClick r:id="rId12"/>
              </a:rPr>
              <a:t>Science Education</a:t>
            </a:r>
            <a:endParaRPr sz="2600">
              <a:latin typeface="Arial"/>
              <a:ea typeface="Arial"/>
              <a:cs typeface="Arial"/>
              <a:sym typeface="Arial"/>
            </a:endParaRPr>
          </a:p>
          <a:p>
            <a:pPr marL="457200" lvl="0" indent="-393700" algn="l" rtl="0">
              <a:lnSpc>
                <a:spcPct val="100000"/>
              </a:lnSpc>
              <a:spcBef>
                <a:spcPts val="1000"/>
              </a:spcBef>
              <a:spcAft>
                <a:spcPts val="0"/>
              </a:spcAft>
              <a:buSzPts val="2600"/>
              <a:buChar char="●"/>
            </a:pPr>
            <a:r>
              <a:rPr lang="en-US" sz="2600" b="1" u="sng">
                <a:latin typeface="Arial"/>
                <a:ea typeface="Arial"/>
                <a:cs typeface="Arial"/>
                <a:sym typeface="Arial"/>
                <a:hlinkClick r:id="rId13"/>
              </a:rPr>
              <a:t>Society and Genetics</a:t>
            </a:r>
            <a:endParaRPr sz="2600">
              <a:latin typeface="Arial"/>
              <a:ea typeface="Arial"/>
              <a:cs typeface="Arial"/>
              <a:sym typeface="Arial"/>
            </a:endParaRPr>
          </a:p>
          <a:p>
            <a:pPr marL="457200" lvl="0" indent="-393700" algn="l" rtl="0">
              <a:lnSpc>
                <a:spcPct val="100000"/>
              </a:lnSpc>
              <a:spcBef>
                <a:spcPts val="1000"/>
              </a:spcBef>
              <a:spcAft>
                <a:spcPts val="0"/>
              </a:spcAft>
              <a:buSzPts val="2600"/>
              <a:buChar char="●"/>
            </a:pPr>
            <a:r>
              <a:rPr lang="en-US" sz="2600" b="1" u="sng">
                <a:latin typeface="Arial"/>
                <a:ea typeface="Arial"/>
                <a:cs typeface="Arial"/>
                <a:sym typeface="Arial"/>
                <a:hlinkClick r:id="rId14"/>
              </a:rPr>
              <a:t>Structural Biology</a:t>
            </a:r>
            <a:endParaRPr sz="2600" u="sng">
              <a:latin typeface="Arial"/>
              <a:ea typeface="Arial"/>
              <a:cs typeface="Arial"/>
              <a:sym typeface="Arial"/>
            </a:endParaRPr>
          </a:p>
          <a:p>
            <a:pPr marL="457200" lvl="0" indent="-393700" algn="l" rtl="0">
              <a:lnSpc>
                <a:spcPct val="100000"/>
              </a:lnSpc>
              <a:spcBef>
                <a:spcPts val="1000"/>
              </a:spcBef>
              <a:spcAft>
                <a:spcPts val="0"/>
              </a:spcAft>
              <a:buSzPts val="2600"/>
              <a:buChar char="●"/>
            </a:pPr>
            <a:r>
              <a:rPr lang="en-US" sz="2600" b="1" u="sng">
                <a:latin typeface="Arial"/>
                <a:ea typeface="Arial"/>
                <a:cs typeface="Arial"/>
                <a:sym typeface="Arial"/>
                <a:hlinkClick r:id="rId15"/>
              </a:rPr>
              <a:t>Systems Biology</a:t>
            </a:r>
            <a:endParaRPr sz="2500" b="1" u="sng">
              <a:latin typeface="Arial"/>
              <a:ea typeface="Arial"/>
              <a:cs typeface="Arial"/>
              <a:sym typeface="Arial"/>
            </a:endParaRPr>
          </a:p>
          <a:p>
            <a:pPr marL="0" lvl="0" indent="0" algn="l" rtl="0">
              <a:spcBef>
                <a:spcPts val="1000"/>
              </a:spcBef>
              <a:spcAft>
                <a:spcPts val="0"/>
              </a:spcAft>
              <a:buNone/>
            </a:pPr>
            <a:endParaRPr sz="20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6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Switching Your Major During Orientation</a:t>
            </a:r>
            <a:endParaRPr sz="3500">
              <a:solidFill>
                <a:srgbClr val="005587"/>
              </a:solidFill>
              <a:latin typeface="Arial"/>
              <a:ea typeface="Arial"/>
              <a:cs typeface="Arial"/>
              <a:sym typeface="Arial"/>
            </a:endParaRPr>
          </a:p>
        </p:txBody>
      </p:sp>
      <p:sp>
        <p:nvSpPr>
          <p:cNvPr id="592" name="Google Shape;592;p68"/>
          <p:cNvSpPr txBox="1">
            <a:spLocks noGrp="1"/>
          </p:cNvSpPr>
          <p:nvPr>
            <p:ph type="body" idx="1"/>
          </p:nvPr>
        </p:nvSpPr>
        <p:spPr>
          <a:xfrm>
            <a:off x="838200" y="1807700"/>
            <a:ext cx="10833000" cy="3611400"/>
          </a:xfrm>
          <a:prstGeom prst="rect">
            <a:avLst/>
          </a:prstGeom>
          <a:noFill/>
          <a:ln>
            <a:noFill/>
          </a:ln>
        </p:spPr>
        <p:txBody>
          <a:bodyPr spcFirstLastPara="1" wrap="square" lIns="91425" tIns="45700" rIns="91425" bIns="45700" anchor="t" anchorCtr="0">
            <a:noAutofit/>
          </a:bodyPr>
          <a:lstStyle/>
          <a:p>
            <a:pPr marL="457200" marR="0" lvl="0" indent="-393700" algn="l" rtl="0">
              <a:lnSpc>
                <a:spcPct val="150000"/>
              </a:lnSpc>
              <a:spcBef>
                <a:spcPts val="1000"/>
              </a:spcBef>
              <a:spcAft>
                <a:spcPts val="0"/>
              </a:spcAft>
              <a:buSzPts val="2600"/>
              <a:buFont typeface="Arial"/>
              <a:buChar char="•"/>
            </a:pPr>
            <a:r>
              <a:rPr lang="en-US" sz="2600">
                <a:latin typeface="Arial"/>
                <a:ea typeface="Arial"/>
                <a:cs typeface="Arial"/>
                <a:sym typeface="Arial"/>
              </a:rPr>
              <a:t>First-Year Admitted Students in the</a:t>
            </a:r>
            <a:r>
              <a:rPr lang="en-US" sz="2600">
                <a:uFill>
                  <a:noFill/>
                </a:uFill>
                <a:latin typeface="Arial"/>
                <a:ea typeface="Arial"/>
                <a:cs typeface="Arial"/>
                <a:sym typeface="Arial"/>
                <a:hlinkClick r:id="rId3"/>
              </a:rPr>
              <a:t> </a:t>
            </a:r>
            <a:r>
              <a:rPr lang="en-US" sz="26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College of Letters and Sciences</a:t>
            </a:r>
            <a:r>
              <a:rPr lang="en-US" sz="2600">
                <a:latin typeface="Arial"/>
                <a:ea typeface="Arial"/>
                <a:cs typeface="Arial"/>
                <a:sym typeface="Arial"/>
              </a:rPr>
              <a:t> (i.e.</a:t>
            </a:r>
            <a:r>
              <a:rPr lang="en-US" sz="2600">
                <a:uFill>
                  <a:noFill/>
                </a:uFill>
                <a:latin typeface="Arial"/>
                <a:ea typeface="Arial"/>
                <a:cs typeface="Arial"/>
                <a:sym typeface="Arial"/>
                <a:hlinkClick r:id="rId4"/>
              </a:rPr>
              <a:t> </a:t>
            </a:r>
            <a:r>
              <a:rPr lang="en-US" sz="2600"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MIMG majors</a:t>
            </a:r>
            <a:r>
              <a:rPr lang="en-US" sz="2600">
                <a:latin typeface="Arial"/>
                <a:ea typeface="Arial"/>
                <a:cs typeface="Arial"/>
                <a:sym typeface="Arial"/>
              </a:rPr>
              <a:t> and</a:t>
            </a:r>
            <a:r>
              <a:rPr lang="en-US" sz="2600"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 Life Sciences majors</a:t>
            </a:r>
            <a:r>
              <a:rPr lang="en-US" sz="2600">
                <a:latin typeface="Arial"/>
                <a:ea typeface="Arial"/>
                <a:cs typeface="Arial"/>
                <a:sym typeface="Arial"/>
              </a:rPr>
              <a:t>) are permitted to switch their major within the College of Letters of Sciences </a:t>
            </a:r>
            <a:r>
              <a:rPr lang="en-US" sz="2600" i="1">
                <a:latin typeface="Arial"/>
                <a:ea typeface="Arial"/>
                <a:cs typeface="Arial"/>
                <a:sym typeface="Arial"/>
              </a:rPr>
              <a:t>during</a:t>
            </a:r>
            <a:r>
              <a:rPr lang="en-US" sz="2600" i="1">
                <a:uFill>
                  <a:noFill/>
                </a:uFill>
                <a:latin typeface="Arial"/>
                <a:ea typeface="Arial"/>
                <a:cs typeface="Arial"/>
                <a:sym typeface="Arial"/>
                <a:hlinkClick r:id="rId6"/>
              </a:rPr>
              <a:t> </a:t>
            </a:r>
            <a:r>
              <a:rPr lang="en-US" sz="2600" u="sng">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UCLA New Student Orientation</a:t>
            </a:r>
            <a:r>
              <a:rPr lang="en-US" sz="2600">
                <a:latin typeface="Arial"/>
                <a:ea typeface="Arial"/>
                <a:cs typeface="Arial"/>
                <a:sym typeface="Arial"/>
              </a:rPr>
              <a:t> prior to enrolling in Fall 2026 courses. </a:t>
            </a:r>
            <a:endParaRPr sz="2600">
              <a:latin typeface="Arial"/>
              <a:ea typeface="Arial"/>
              <a:cs typeface="Arial"/>
              <a:sym typeface="Arial"/>
            </a:endParaRPr>
          </a:p>
          <a:p>
            <a:pPr marL="457200" marR="0" lvl="0" indent="-393700" algn="l" rtl="0">
              <a:lnSpc>
                <a:spcPct val="150000"/>
              </a:lnSpc>
              <a:spcBef>
                <a:spcPts val="0"/>
              </a:spcBef>
              <a:spcAft>
                <a:spcPts val="0"/>
              </a:spcAft>
              <a:buSzPts val="2600"/>
              <a:buFont typeface="Arial"/>
              <a:buChar char="•"/>
            </a:pPr>
            <a:r>
              <a:rPr lang="en-US" sz="2600">
                <a:latin typeface="Arial"/>
                <a:ea typeface="Arial"/>
                <a:cs typeface="Arial"/>
                <a:sym typeface="Arial"/>
              </a:rPr>
              <a:t>Students' New Student Advisors will guide this process.</a:t>
            </a:r>
            <a:endParaRPr sz="2600">
              <a:latin typeface="Arial"/>
              <a:ea typeface="Arial"/>
              <a:cs typeface="Arial"/>
              <a:sym typeface="Arial"/>
            </a:endParaRPr>
          </a:p>
        </p:txBody>
      </p:sp>
      <p:sp>
        <p:nvSpPr>
          <p:cNvPr id="593" name="Google Shape;593;p68"/>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94" name="Google Shape;594;p68"/>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pic>
        <p:nvPicPr>
          <p:cNvPr id="595" name="Google Shape;595;p68" descr="A black and white sign with white text&#10;&#10;AI-generated content may be incorrect."/>
          <p:cNvPicPr preferRelativeResize="0"/>
          <p:nvPr/>
        </p:nvPicPr>
        <p:blipFill>
          <a:blip r:embed="rId7">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Switching Your Major Beginning Fall Quarter</a:t>
            </a:r>
            <a:endParaRPr sz="3500">
              <a:solidFill>
                <a:srgbClr val="005587"/>
              </a:solidFill>
              <a:latin typeface="Arial"/>
              <a:ea typeface="Arial"/>
              <a:cs typeface="Arial"/>
              <a:sym typeface="Arial"/>
            </a:endParaRPr>
          </a:p>
        </p:txBody>
      </p:sp>
      <p:sp>
        <p:nvSpPr>
          <p:cNvPr id="601" name="Google Shape;601;p69"/>
          <p:cNvSpPr txBox="1">
            <a:spLocks noGrp="1"/>
          </p:cNvSpPr>
          <p:nvPr>
            <p:ph type="body" idx="1"/>
          </p:nvPr>
        </p:nvSpPr>
        <p:spPr>
          <a:xfrm>
            <a:off x="838200" y="1690825"/>
            <a:ext cx="10833000" cy="3728100"/>
          </a:xfrm>
          <a:prstGeom prst="rect">
            <a:avLst/>
          </a:prstGeom>
          <a:noFill/>
          <a:ln>
            <a:noFill/>
          </a:ln>
        </p:spPr>
        <p:txBody>
          <a:bodyPr spcFirstLastPara="1" wrap="square" lIns="91425" tIns="45700" rIns="91425" bIns="45700" anchor="t" anchorCtr="0">
            <a:noAutofit/>
          </a:bodyPr>
          <a:lstStyle/>
          <a:p>
            <a:pPr marL="457200" marR="0" lvl="0" indent="-393700" algn="l" rtl="0">
              <a:lnSpc>
                <a:spcPct val="150000"/>
              </a:lnSpc>
              <a:spcBef>
                <a:spcPts val="1000"/>
              </a:spcBef>
              <a:spcAft>
                <a:spcPts val="0"/>
              </a:spcAft>
              <a:buSzPts val="2600"/>
              <a:buFont typeface="Arial"/>
              <a:buChar char="•"/>
            </a:pPr>
            <a:r>
              <a:rPr lang="en-US" sz="2600">
                <a:latin typeface="Arial"/>
                <a:ea typeface="Arial"/>
                <a:cs typeface="Arial"/>
                <a:sym typeface="Arial"/>
              </a:rPr>
              <a:t>First-year admitted students should please connect with</a:t>
            </a:r>
            <a:r>
              <a:rPr lang="en-US" sz="2600">
                <a:uFill>
                  <a:noFill/>
                </a:uFill>
                <a:latin typeface="Arial"/>
                <a:ea typeface="Arial"/>
                <a:cs typeface="Arial"/>
                <a:sym typeface="Arial"/>
                <a:hlinkClick r:id="rId3"/>
              </a:rPr>
              <a:t> </a:t>
            </a:r>
            <a:r>
              <a:rPr lang="en-US" sz="26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UCLA College Advisors</a:t>
            </a:r>
            <a:r>
              <a:rPr lang="en-US" sz="2600">
                <a:latin typeface="Arial"/>
                <a:ea typeface="Arial"/>
                <a:cs typeface="Arial"/>
                <a:sym typeface="Arial"/>
              </a:rPr>
              <a:t> in addition to the respective</a:t>
            </a:r>
            <a:r>
              <a:rPr lang="en-US" sz="2600">
                <a:uFill>
                  <a:noFill/>
                </a:uFill>
                <a:latin typeface="Arial"/>
                <a:ea typeface="Arial"/>
                <a:cs typeface="Arial"/>
                <a:sym typeface="Arial"/>
                <a:hlinkClick r:id="rId4"/>
              </a:rPr>
              <a:t> </a:t>
            </a:r>
            <a:r>
              <a:rPr lang="en-US" sz="2600"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UCLA Major Departmental Advisors</a:t>
            </a:r>
            <a:r>
              <a:rPr lang="en-US" sz="2600">
                <a:latin typeface="Arial"/>
                <a:ea typeface="Arial"/>
                <a:cs typeface="Arial"/>
                <a:sym typeface="Arial"/>
              </a:rPr>
              <a:t> to inquire about switching majors.</a:t>
            </a:r>
            <a:endParaRPr sz="2600">
              <a:latin typeface="Arial"/>
              <a:ea typeface="Arial"/>
              <a:cs typeface="Arial"/>
              <a:sym typeface="Arial"/>
            </a:endParaRPr>
          </a:p>
          <a:p>
            <a:pPr marL="457200" marR="0" lvl="0" indent="-393700" algn="l" rtl="0">
              <a:lnSpc>
                <a:spcPct val="150000"/>
              </a:lnSpc>
              <a:spcBef>
                <a:spcPts val="0"/>
              </a:spcBef>
              <a:spcAft>
                <a:spcPts val="0"/>
              </a:spcAft>
              <a:buSzPts val="2600"/>
              <a:buFont typeface="Arial"/>
              <a:buChar char="•"/>
            </a:pPr>
            <a:r>
              <a:rPr lang="en-US" sz="2600">
                <a:latin typeface="Arial"/>
                <a:ea typeface="Arial"/>
                <a:cs typeface="Arial"/>
                <a:sym typeface="Arial"/>
              </a:rPr>
              <a:t>Each UCLA Life Science Major will have a different requirements for major entry, and some programs will require applications.</a:t>
            </a:r>
            <a:endParaRPr sz="2600">
              <a:solidFill>
                <a:srgbClr val="111827"/>
              </a:solidFill>
              <a:highlight>
                <a:srgbClr val="FFFFFF"/>
              </a:highlight>
              <a:latin typeface="Arial"/>
              <a:ea typeface="Arial"/>
              <a:cs typeface="Arial"/>
              <a:sym typeface="Arial"/>
            </a:endParaRPr>
          </a:p>
        </p:txBody>
      </p:sp>
      <p:sp>
        <p:nvSpPr>
          <p:cNvPr id="602" name="Google Shape;602;p69"/>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03" name="Google Shape;603;p69"/>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pic>
        <p:nvPicPr>
          <p:cNvPr id="604" name="Google Shape;604;p69" descr="A black and white sign with white text&#10;&#10;AI-generated content may be incorrect."/>
          <p:cNvPicPr preferRelativeResize="0"/>
          <p:nvPr/>
        </p:nvPicPr>
        <p:blipFill>
          <a:blip r:embed="rId5">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70"/>
          <p:cNvSpPr txBox="1">
            <a:spLocks noGrp="1"/>
          </p:cNvSpPr>
          <p:nvPr>
            <p:ph type="title"/>
          </p:nvPr>
        </p:nvSpPr>
        <p:spPr>
          <a:xfrm>
            <a:off x="89950" y="86850"/>
            <a:ext cx="10515600" cy="9474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ct val="100000"/>
              <a:buFont typeface="Arial"/>
              <a:buNone/>
            </a:pPr>
            <a:r>
              <a:rPr lang="en-US" sz="3500" b="1">
                <a:solidFill>
                  <a:srgbClr val="005587"/>
                </a:solidFill>
                <a:latin typeface="Arial"/>
                <a:ea typeface="Arial"/>
                <a:cs typeface="Arial"/>
                <a:sym typeface="Arial"/>
              </a:rPr>
              <a:t>LIFESCI 110: Career Exploration in the Life Sciences</a:t>
            </a:r>
            <a:endParaRPr sz="3500">
              <a:solidFill>
                <a:srgbClr val="005587"/>
              </a:solidFill>
              <a:latin typeface="Arial"/>
              <a:ea typeface="Arial"/>
              <a:cs typeface="Arial"/>
              <a:sym typeface="Arial"/>
            </a:endParaRPr>
          </a:p>
        </p:txBody>
      </p:sp>
      <p:sp>
        <p:nvSpPr>
          <p:cNvPr id="610" name="Google Shape;610;p70"/>
          <p:cNvSpPr txBox="1">
            <a:spLocks noGrp="1"/>
          </p:cNvSpPr>
          <p:nvPr>
            <p:ph type="body" idx="1"/>
          </p:nvPr>
        </p:nvSpPr>
        <p:spPr>
          <a:xfrm>
            <a:off x="578050" y="995650"/>
            <a:ext cx="10986000" cy="47706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Font typeface="Arial"/>
              <a:buChar char="•"/>
            </a:pPr>
            <a:r>
              <a:rPr lang="en-US" sz="2400" b="1">
                <a:latin typeface="Arial"/>
                <a:ea typeface="Arial"/>
                <a:cs typeface="Arial"/>
                <a:sym typeface="Arial"/>
              </a:rPr>
              <a:t>2 units (upper-division)</a:t>
            </a:r>
            <a:endParaRPr sz="2400" b="1">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en-US" sz="2400" b="1">
                <a:latin typeface="Arial"/>
                <a:ea typeface="Arial"/>
                <a:cs typeface="Arial"/>
                <a:sym typeface="Arial"/>
              </a:rPr>
              <a:t>Option for Winter or Spring quarters</a:t>
            </a:r>
            <a:endParaRPr sz="2400" b="1">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en-US" sz="2400" b="1">
                <a:latin typeface="Arial"/>
                <a:ea typeface="Arial"/>
                <a:cs typeface="Arial"/>
                <a:sym typeface="Arial"/>
              </a:rPr>
              <a:t>Reasons to take the course:</a:t>
            </a:r>
            <a:endParaRPr sz="2400" b="1">
              <a:latin typeface="Arial"/>
              <a:ea typeface="Arial"/>
              <a:cs typeface="Arial"/>
              <a:sym typeface="Arial"/>
            </a:endParaRPr>
          </a:p>
          <a:p>
            <a:pPr marL="914400" lvl="1" indent="-381000" algn="l" rtl="0">
              <a:lnSpc>
                <a:spcPct val="115000"/>
              </a:lnSpc>
              <a:spcBef>
                <a:spcPts val="0"/>
              </a:spcBef>
              <a:spcAft>
                <a:spcPts val="0"/>
              </a:spcAft>
              <a:buSzPts val="2400"/>
              <a:buChar char="•"/>
            </a:pPr>
            <a:r>
              <a:rPr lang="en-US">
                <a:latin typeface="Arial"/>
                <a:ea typeface="Arial"/>
                <a:cs typeface="Arial"/>
                <a:sym typeface="Arial"/>
              </a:rPr>
              <a:t>If unsure of career path or options outside of medical school or academica</a:t>
            </a:r>
            <a:endParaRPr>
              <a:latin typeface="Arial"/>
              <a:ea typeface="Arial"/>
              <a:cs typeface="Arial"/>
              <a:sym typeface="Arial"/>
            </a:endParaRPr>
          </a:p>
          <a:p>
            <a:pPr marL="914400" lvl="1" indent="-381000" algn="l" rtl="0">
              <a:lnSpc>
                <a:spcPct val="115000"/>
              </a:lnSpc>
              <a:spcBef>
                <a:spcPts val="0"/>
              </a:spcBef>
              <a:spcAft>
                <a:spcPts val="0"/>
              </a:spcAft>
              <a:buSzPts val="2400"/>
              <a:buChar char="•"/>
            </a:pPr>
            <a:r>
              <a:rPr lang="en-US">
                <a:latin typeface="Arial"/>
                <a:ea typeface="Arial"/>
                <a:cs typeface="Arial"/>
                <a:sym typeface="Arial"/>
              </a:rPr>
              <a:t>Wanting to prepare for internship or job market</a:t>
            </a:r>
            <a:endParaRPr>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en-US" sz="2400" b="1">
                <a:latin typeface="Arial"/>
                <a:ea typeface="Arial"/>
                <a:cs typeface="Arial"/>
                <a:sym typeface="Arial"/>
              </a:rPr>
              <a:t>Learning experiences:</a:t>
            </a:r>
            <a:endParaRPr sz="2400" b="1">
              <a:latin typeface="Arial"/>
              <a:ea typeface="Arial"/>
              <a:cs typeface="Arial"/>
              <a:sym typeface="Arial"/>
            </a:endParaRPr>
          </a:p>
          <a:p>
            <a:pPr marL="914400" lvl="1" indent="-381000" algn="l" rtl="0">
              <a:lnSpc>
                <a:spcPct val="115000"/>
              </a:lnSpc>
              <a:spcBef>
                <a:spcPts val="0"/>
              </a:spcBef>
              <a:spcAft>
                <a:spcPts val="0"/>
              </a:spcAft>
              <a:buSzPts val="2400"/>
              <a:buChar char="•"/>
            </a:pPr>
            <a:r>
              <a:rPr lang="en-US">
                <a:latin typeface="Arial"/>
                <a:ea typeface="Arial"/>
                <a:cs typeface="Arial"/>
                <a:sym typeface="Arial"/>
              </a:rPr>
              <a:t>Build resume and cover letter</a:t>
            </a:r>
            <a:endParaRPr>
              <a:latin typeface="Arial"/>
              <a:ea typeface="Arial"/>
              <a:cs typeface="Arial"/>
              <a:sym typeface="Arial"/>
            </a:endParaRPr>
          </a:p>
          <a:p>
            <a:pPr marL="914400" lvl="1" indent="-381000" algn="l" rtl="0">
              <a:lnSpc>
                <a:spcPct val="115000"/>
              </a:lnSpc>
              <a:spcBef>
                <a:spcPts val="0"/>
              </a:spcBef>
              <a:spcAft>
                <a:spcPts val="0"/>
              </a:spcAft>
              <a:buSzPts val="2400"/>
              <a:buChar char="•"/>
            </a:pPr>
            <a:r>
              <a:rPr lang="en-US">
                <a:latin typeface="Arial"/>
                <a:ea typeface="Arial"/>
                <a:cs typeface="Arial"/>
                <a:sym typeface="Arial"/>
              </a:rPr>
              <a:t>Alumni guest speakers</a:t>
            </a:r>
            <a:endParaRPr>
              <a:latin typeface="Arial"/>
              <a:ea typeface="Arial"/>
              <a:cs typeface="Arial"/>
              <a:sym typeface="Arial"/>
            </a:endParaRPr>
          </a:p>
          <a:p>
            <a:pPr marL="914400" lvl="1" indent="-381000" algn="l" rtl="0">
              <a:lnSpc>
                <a:spcPct val="115000"/>
              </a:lnSpc>
              <a:spcBef>
                <a:spcPts val="0"/>
              </a:spcBef>
              <a:spcAft>
                <a:spcPts val="0"/>
              </a:spcAft>
              <a:buSzPts val="2400"/>
              <a:buChar char="•"/>
            </a:pPr>
            <a:r>
              <a:rPr lang="en-US">
                <a:latin typeface="Arial"/>
                <a:ea typeface="Arial"/>
                <a:cs typeface="Arial"/>
                <a:sym typeface="Arial"/>
              </a:rPr>
              <a:t>Practice interviewing skills</a:t>
            </a:r>
            <a:endParaRPr>
              <a:latin typeface="Arial"/>
              <a:ea typeface="Arial"/>
              <a:cs typeface="Arial"/>
              <a:sym typeface="Arial"/>
            </a:endParaRPr>
          </a:p>
          <a:p>
            <a:pPr marL="914400" lvl="1" indent="-381000" algn="l" rtl="0">
              <a:lnSpc>
                <a:spcPct val="115000"/>
              </a:lnSpc>
              <a:spcBef>
                <a:spcPts val="0"/>
              </a:spcBef>
              <a:spcAft>
                <a:spcPts val="0"/>
              </a:spcAft>
              <a:buSzPts val="2400"/>
              <a:buChar char="•"/>
            </a:pPr>
            <a:r>
              <a:rPr lang="en-US">
                <a:latin typeface="Arial"/>
                <a:ea typeface="Arial"/>
                <a:cs typeface="Arial"/>
                <a:sym typeface="Arial"/>
              </a:rPr>
              <a:t>Engage in career self-assessments/reflections</a:t>
            </a:r>
            <a:endParaRPr>
              <a:latin typeface="Arial"/>
              <a:ea typeface="Arial"/>
              <a:cs typeface="Arial"/>
              <a:sym typeface="Arial"/>
            </a:endParaRPr>
          </a:p>
        </p:txBody>
      </p:sp>
      <p:sp>
        <p:nvSpPr>
          <p:cNvPr id="611" name="Google Shape;611;p70"/>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12" name="Google Shape;612;p70"/>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pic>
        <p:nvPicPr>
          <p:cNvPr id="613" name="Google Shape;613;p70"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617"/>
        <p:cNvGrpSpPr/>
        <p:nvPr/>
      </p:nvGrpSpPr>
      <p:grpSpPr>
        <a:xfrm>
          <a:off x="0" y="0"/>
          <a:ext cx="0" cy="0"/>
          <a:chOff x="0" y="0"/>
          <a:chExt cx="0" cy="0"/>
        </a:xfrm>
      </p:grpSpPr>
      <p:sp>
        <p:nvSpPr>
          <p:cNvPr id="618" name="Google Shape;618;p71"/>
          <p:cNvSpPr txBox="1">
            <a:spLocks noGrp="1"/>
          </p:cNvSpPr>
          <p:nvPr>
            <p:ph type="title"/>
          </p:nvPr>
        </p:nvSpPr>
        <p:spPr>
          <a:xfrm>
            <a:off x="838200" y="2263743"/>
            <a:ext cx="10515600" cy="2852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Arial"/>
              <a:buNone/>
            </a:pPr>
            <a:r>
              <a:rPr lang="en-US" sz="5000" b="1">
                <a:solidFill>
                  <a:schemeClr val="lt1"/>
                </a:solidFill>
                <a:latin typeface="Arial"/>
                <a:ea typeface="Arial"/>
                <a:cs typeface="Arial"/>
                <a:sym typeface="Arial"/>
              </a:rPr>
              <a:t>Fall 2026 Enrollment Recommendations</a:t>
            </a:r>
            <a:endParaRPr sz="5000" b="1">
              <a:solidFill>
                <a:schemeClr val="lt1"/>
              </a:solidFill>
              <a:latin typeface="Arial"/>
              <a:ea typeface="Arial"/>
              <a:cs typeface="Arial"/>
              <a:sym typeface="Arial"/>
            </a:endParaRPr>
          </a:p>
          <a:p>
            <a:pPr marL="0" lvl="0" indent="0" algn="l" rtl="0">
              <a:lnSpc>
                <a:spcPct val="90000"/>
              </a:lnSpc>
              <a:spcBef>
                <a:spcPts val="0"/>
              </a:spcBef>
              <a:spcAft>
                <a:spcPts val="0"/>
              </a:spcAft>
              <a:buClr>
                <a:schemeClr val="lt1"/>
              </a:buClr>
              <a:buSzPts val="4000"/>
              <a:buFont typeface="Arial"/>
              <a:buNone/>
            </a:pPr>
            <a:endParaRPr sz="4000">
              <a:solidFill>
                <a:schemeClr val="lt1"/>
              </a:solidFill>
              <a:latin typeface="Arial"/>
              <a:ea typeface="Arial"/>
              <a:cs typeface="Arial"/>
              <a:sym typeface="Arial"/>
            </a:endParaRPr>
          </a:p>
        </p:txBody>
      </p:sp>
      <p:sp>
        <p:nvSpPr>
          <p:cNvPr id="619" name="Google Shape;619;p71"/>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pic>
        <p:nvPicPr>
          <p:cNvPr id="620" name="Google Shape;620;p71"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2"/>
          <p:cNvSpPr txBox="1">
            <a:spLocks noGrp="1"/>
          </p:cNvSpPr>
          <p:nvPr>
            <p:ph type="title"/>
          </p:nvPr>
        </p:nvSpPr>
        <p:spPr>
          <a:xfrm>
            <a:off x="89950" y="86850"/>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Fall ‘26 Enrollment Recommendations</a:t>
            </a:r>
            <a:endParaRPr sz="3500">
              <a:solidFill>
                <a:srgbClr val="005587"/>
              </a:solidFill>
              <a:latin typeface="Arial"/>
              <a:ea typeface="Arial"/>
              <a:cs typeface="Arial"/>
              <a:sym typeface="Arial"/>
            </a:endParaRPr>
          </a:p>
        </p:txBody>
      </p:sp>
      <p:sp>
        <p:nvSpPr>
          <p:cNvPr id="626" name="Google Shape;626;p72"/>
          <p:cNvSpPr txBox="1">
            <a:spLocks noGrp="1"/>
          </p:cNvSpPr>
          <p:nvPr>
            <p:ph type="body" idx="1"/>
          </p:nvPr>
        </p:nvSpPr>
        <p:spPr>
          <a:xfrm>
            <a:off x="578050" y="995650"/>
            <a:ext cx="10986000" cy="477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600" b="1">
                <a:latin typeface="Arial"/>
                <a:ea typeface="Arial"/>
                <a:cs typeface="Arial"/>
                <a:sym typeface="Arial"/>
              </a:rPr>
              <a:t>3 Courses Total (12+ units = full-time courseload)</a:t>
            </a:r>
            <a:endParaRPr sz="2600" b="1">
              <a:latin typeface="Arial"/>
              <a:ea typeface="Arial"/>
              <a:cs typeface="Arial"/>
              <a:sym typeface="Arial"/>
            </a:endParaRPr>
          </a:p>
          <a:p>
            <a:pPr marL="457200" lvl="0" indent="-393700" algn="l" rtl="0">
              <a:lnSpc>
                <a:spcPct val="100000"/>
              </a:lnSpc>
              <a:spcBef>
                <a:spcPts val="1000"/>
              </a:spcBef>
              <a:spcAft>
                <a:spcPts val="0"/>
              </a:spcAft>
              <a:buSzPts val="2600"/>
              <a:buChar char="●"/>
            </a:pPr>
            <a:r>
              <a:rPr lang="en-US" sz="2600" b="1">
                <a:latin typeface="Arial"/>
                <a:ea typeface="Arial"/>
                <a:cs typeface="Arial"/>
                <a:sym typeface="Arial"/>
              </a:rPr>
              <a:t>2 Life Sciences Core/ Major Prep. Requirements:</a:t>
            </a:r>
            <a:endParaRPr sz="2600" b="1">
              <a:latin typeface="Arial"/>
              <a:ea typeface="Arial"/>
              <a:cs typeface="Arial"/>
              <a:sym typeface="Arial"/>
            </a:endParaRPr>
          </a:p>
          <a:p>
            <a:pPr marL="914400" lvl="0" indent="0" algn="l" rtl="0">
              <a:lnSpc>
                <a:spcPct val="100000"/>
              </a:lnSpc>
              <a:spcBef>
                <a:spcPts val="1000"/>
              </a:spcBef>
              <a:spcAft>
                <a:spcPts val="0"/>
              </a:spcAft>
              <a:buNone/>
            </a:pPr>
            <a:r>
              <a:rPr lang="en-US" sz="2600">
                <a:latin typeface="Arial"/>
                <a:ea typeface="Arial"/>
                <a:cs typeface="Arial"/>
                <a:sym typeface="Arial"/>
              </a:rPr>
              <a:t>Any combination of Calculus (i.e. LIFESCI 30A), Life Sciences (LIFESCI 7A), and/or Chemistry (i.e. CHEM 14A). </a:t>
            </a:r>
            <a:endParaRPr sz="2600">
              <a:latin typeface="Arial"/>
              <a:ea typeface="Arial"/>
              <a:cs typeface="Arial"/>
              <a:sym typeface="Arial"/>
            </a:endParaRPr>
          </a:p>
          <a:p>
            <a:pPr marL="914400" lvl="0" indent="0" algn="l" rtl="0">
              <a:lnSpc>
                <a:spcPct val="100000"/>
              </a:lnSpc>
              <a:spcBef>
                <a:spcPts val="1000"/>
              </a:spcBef>
              <a:spcAft>
                <a:spcPts val="0"/>
              </a:spcAft>
              <a:buNone/>
            </a:pPr>
            <a:r>
              <a:rPr lang="en-US" sz="2600">
                <a:latin typeface="Arial"/>
                <a:ea typeface="Arial"/>
                <a:cs typeface="Arial"/>
                <a:sym typeface="Arial"/>
              </a:rPr>
              <a:t>Examples:</a:t>
            </a:r>
            <a:endParaRPr sz="2600">
              <a:latin typeface="Arial"/>
              <a:ea typeface="Arial"/>
              <a:cs typeface="Arial"/>
              <a:sym typeface="Arial"/>
            </a:endParaRPr>
          </a:p>
          <a:p>
            <a:pPr marL="1828800" lvl="3" indent="-393700" algn="l" rtl="0">
              <a:lnSpc>
                <a:spcPct val="100000"/>
              </a:lnSpc>
              <a:spcBef>
                <a:spcPts val="1000"/>
              </a:spcBef>
              <a:spcAft>
                <a:spcPts val="0"/>
              </a:spcAft>
              <a:buSzPts val="2600"/>
              <a:buChar char="●"/>
            </a:pPr>
            <a:r>
              <a:rPr lang="en-US" sz="2600" b="1">
                <a:latin typeface="Arial"/>
                <a:ea typeface="Arial"/>
                <a:cs typeface="Arial"/>
                <a:sym typeface="Arial"/>
              </a:rPr>
              <a:t>LIFESCI 30A (5 units) &amp; LIFESCI 7A (5 units) </a:t>
            </a:r>
            <a:endParaRPr sz="2600" b="1">
              <a:latin typeface="Arial"/>
              <a:ea typeface="Arial"/>
              <a:cs typeface="Arial"/>
              <a:sym typeface="Arial"/>
            </a:endParaRPr>
          </a:p>
          <a:p>
            <a:pPr marL="1828800" lvl="3" indent="-393700" algn="l" rtl="0">
              <a:lnSpc>
                <a:spcPct val="100000"/>
              </a:lnSpc>
              <a:spcBef>
                <a:spcPts val="1000"/>
              </a:spcBef>
              <a:spcAft>
                <a:spcPts val="0"/>
              </a:spcAft>
              <a:buSzPts val="2600"/>
              <a:buChar char="●"/>
            </a:pPr>
            <a:r>
              <a:rPr lang="en-US" sz="2600" b="1">
                <a:latin typeface="Arial"/>
                <a:ea typeface="Arial"/>
                <a:cs typeface="Arial"/>
                <a:sym typeface="Arial"/>
              </a:rPr>
              <a:t>LIFESCI 30A (5 units) &amp; CHEM 14A (4 units) </a:t>
            </a:r>
            <a:endParaRPr sz="2600" b="1">
              <a:latin typeface="Arial"/>
              <a:ea typeface="Arial"/>
              <a:cs typeface="Arial"/>
              <a:sym typeface="Arial"/>
            </a:endParaRPr>
          </a:p>
          <a:p>
            <a:pPr marL="457200" lvl="0" indent="-393700" algn="l" rtl="0">
              <a:lnSpc>
                <a:spcPct val="100000"/>
              </a:lnSpc>
              <a:spcBef>
                <a:spcPts val="1000"/>
              </a:spcBef>
              <a:spcAft>
                <a:spcPts val="0"/>
              </a:spcAft>
              <a:buSzPts val="2600"/>
              <a:buChar char="●"/>
            </a:pPr>
            <a:r>
              <a:rPr lang="en-US" sz="2600" b="1">
                <a:latin typeface="Arial"/>
                <a:ea typeface="Arial"/>
                <a:cs typeface="Arial"/>
                <a:sym typeface="Arial"/>
              </a:rPr>
              <a:t>1 College Requirement (Non-Major Course)</a:t>
            </a:r>
            <a:endParaRPr sz="2600" b="1">
              <a:latin typeface="Arial"/>
              <a:ea typeface="Arial"/>
              <a:cs typeface="Arial"/>
              <a:sym typeface="Arial"/>
            </a:endParaRPr>
          </a:p>
          <a:p>
            <a:pPr marL="914400" lvl="0" indent="0" algn="l" rtl="0">
              <a:lnSpc>
                <a:spcPct val="100000"/>
              </a:lnSpc>
              <a:spcBef>
                <a:spcPts val="1000"/>
              </a:spcBef>
              <a:spcAft>
                <a:spcPts val="0"/>
              </a:spcAft>
              <a:buNone/>
            </a:pPr>
            <a:r>
              <a:rPr lang="en-US" sz="2600">
                <a:latin typeface="Arial"/>
                <a:ea typeface="Arial"/>
                <a:cs typeface="Arial"/>
                <a:sym typeface="Arial"/>
              </a:rPr>
              <a:t>Examples: Cluster, ENG COMP 3 course, UCLA G.E. course as recommended by UCLA New Student Advisor. </a:t>
            </a:r>
            <a:endParaRPr sz="2600" b="1">
              <a:latin typeface="Arial"/>
              <a:ea typeface="Arial"/>
              <a:cs typeface="Arial"/>
              <a:sym typeface="Arial"/>
            </a:endParaRPr>
          </a:p>
        </p:txBody>
      </p:sp>
      <p:sp>
        <p:nvSpPr>
          <p:cNvPr id="627" name="Google Shape;627;p72"/>
          <p:cNvSpPr/>
          <p:nvPr/>
        </p:nvSpPr>
        <p:spPr>
          <a:xfrm>
            <a:off x="0" y="6007395"/>
            <a:ext cx="12192000" cy="850500"/>
          </a:xfrm>
          <a:prstGeom prst="rect">
            <a:avLst/>
          </a:prstGeom>
          <a:solidFill>
            <a:schemeClr val="accent1"/>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8" name="Google Shape;628;p72"/>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9" name="Google Shape;629;p72"/>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pic>
        <p:nvPicPr>
          <p:cNvPr id="630" name="Google Shape;630;p72"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73"/>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What to Expect for Fall ‘26 Enrollment:</a:t>
            </a:r>
            <a:endParaRPr sz="3500">
              <a:solidFill>
                <a:srgbClr val="005587"/>
              </a:solidFill>
              <a:latin typeface="Arial"/>
              <a:ea typeface="Arial"/>
              <a:cs typeface="Arial"/>
              <a:sym typeface="Arial"/>
            </a:endParaRPr>
          </a:p>
        </p:txBody>
      </p:sp>
      <p:sp>
        <p:nvSpPr>
          <p:cNvPr id="636" name="Google Shape;636;p73"/>
          <p:cNvSpPr txBox="1">
            <a:spLocks noGrp="1"/>
          </p:cNvSpPr>
          <p:nvPr>
            <p:ph type="body" idx="1"/>
          </p:nvPr>
        </p:nvSpPr>
        <p:spPr>
          <a:xfrm>
            <a:off x="838200" y="1236825"/>
            <a:ext cx="10986000" cy="47706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endParaRPr sz="2300" b="1">
              <a:solidFill>
                <a:srgbClr val="111827"/>
              </a:solidFill>
              <a:highlight>
                <a:srgbClr val="FFFFFF"/>
              </a:highlight>
              <a:latin typeface="Arial"/>
              <a:ea typeface="Arial"/>
              <a:cs typeface="Arial"/>
              <a:sym typeface="Arial"/>
            </a:endParaRPr>
          </a:p>
          <a:p>
            <a:pPr marL="457200" lvl="0" indent="-374650" algn="l" rtl="0">
              <a:lnSpc>
                <a:spcPct val="115000"/>
              </a:lnSpc>
              <a:spcBef>
                <a:spcPts val="1800"/>
              </a:spcBef>
              <a:spcAft>
                <a:spcPts val="0"/>
              </a:spcAft>
              <a:buClr>
                <a:srgbClr val="111827"/>
              </a:buClr>
              <a:buSzPts val="2300"/>
              <a:buFont typeface="Arial"/>
              <a:buChar char="•"/>
            </a:pPr>
            <a:r>
              <a:rPr lang="en-US" sz="2300">
                <a:solidFill>
                  <a:srgbClr val="111827"/>
                </a:solidFill>
                <a:highlight>
                  <a:srgbClr val="FFFFFF"/>
                </a:highlight>
                <a:latin typeface="Arial"/>
                <a:ea typeface="Arial"/>
                <a:cs typeface="Arial"/>
                <a:sym typeface="Arial"/>
              </a:rPr>
              <a:t>New Student Advisors (NSAs) can support with timely guidance during your orientation enrollment time. </a:t>
            </a:r>
            <a:endParaRPr sz="2300">
              <a:solidFill>
                <a:srgbClr val="111827"/>
              </a:solidFill>
              <a:highlight>
                <a:srgbClr val="FFFFFF"/>
              </a:highlight>
              <a:latin typeface="Arial"/>
              <a:ea typeface="Arial"/>
              <a:cs typeface="Arial"/>
              <a:sym typeface="Arial"/>
            </a:endParaRPr>
          </a:p>
          <a:p>
            <a:pPr marL="457200" lvl="0" indent="-374650" algn="l" rtl="0">
              <a:lnSpc>
                <a:spcPct val="115000"/>
              </a:lnSpc>
              <a:spcBef>
                <a:spcPts val="1800"/>
              </a:spcBef>
              <a:spcAft>
                <a:spcPts val="0"/>
              </a:spcAft>
              <a:buClr>
                <a:srgbClr val="111827"/>
              </a:buClr>
              <a:buSzPts val="2300"/>
              <a:buChar char="•"/>
            </a:pPr>
            <a:r>
              <a:rPr lang="en-US" sz="2300">
                <a:solidFill>
                  <a:srgbClr val="111827"/>
                </a:solidFill>
                <a:highlight>
                  <a:srgbClr val="FFFFFF"/>
                </a:highlight>
                <a:latin typeface="Arial"/>
                <a:ea typeface="Arial"/>
                <a:cs typeface="Arial"/>
                <a:sym typeface="Arial"/>
              </a:rPr>
              <a:t>NSAs have training about Life Science requirements and have a copy of your major preparation course recommendations for this Fall quarter. </a:t>
            </a:r>
            <a:endParaRPr sz="2300">
              <a:solidFill>
                <a:srgbClr val="111827"/>
              </a:solidFill>
              <a:highlight>
                <a:srgbClr val="FFFFFF"/>
              </a:highlight>
              <a:latin typeface="Arial"/>
              <a:ea typeface="Arial"/>
              <a:cs typeface="Arial"/>
              <a:sym typeface="Arial"/>
            </a:endParaRPr>
          </a:p>
          <a:p>
            <a:pPr marL="0" lvl="0" indent="0" algn="l" rtl="0">
              <a:lnSpc>
                <a:spcPct val="115000"/>
              </a:lnSpc>
              <a:spcBef>
                <a:spcPts val="1800"/>
              </a:spcBef>
              <a:spcAft>
                <a:spcPts val="400"/>
              </a:spcAft>
              <a:buNone/>
            </a:pPr>
            <a:endParaRPr sz="1200">
              <a:latin typeface="Arial"/>
              <a:ea typeface="Arial"/>
              <a:cs typeface="Arial"/>
              <a:sym typeface="Arial"/>
            </a:endParaRPr>
          </a:p>
        </p:txBody>
      </p:sp>
      <p:sp>
        <p:nvSpPr>
          <p:cNvPr id="637" name="Google Shape;637;p73"/>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38" name="Google Shape;638;p73"/>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pic>
        <p:nvPicPr>
          <p:cNvPr id="639" name="Google Shape;639;p73"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643"/>
        <p:cNvGrpSpPr/>
        <p:nvPr/>
      </p:nvGrpSpPr>
      <p:grpSpPr>
        <a:xfrm>
          <a:off x="0" y="0"/>
          <a:ext cx="0" cy="0"/>
          <a:chOff x="0" y="0"/>
          <a:chExt cx="0" cy="0"/>
        </a:xfrm>
      </p:grpSpPr>
      <p:sp>
        <p:nvSpPr>
          <p:cNvPr id="644" name="Google Shape;644;p74"/>
          <p:cNvSpPr txBox="1">
            <a:spLocks noGrp="1"/>
          </p:cNvSpPr>
          <p:nvPr>
            <p:ph type="title"/>
          </p:nvPr>
        </p:nvSpPr>
        <p:spPr>
          <a:xfrm>
            <a:off x="838200" y="1617693"/>
            <a:ext cx="10515600" cy="2852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Arial"/>
              <a:buNone/>
            </a:pPr>
            <a:r>
              <a:rPr lang="en-US" sz="5000" b="1">
                <a:solidFill>
                  <a:schemeClr val="lt1"/>
                </a:solidFill>
                <a:latin typeface="Arial"/>
                <a:ea typeface="Arial"/>
                <a:cs typeface="Arial"/>
                <a:sym typeface="Arial"/>
              </a:rPr>
              <a:t>Resources</a:t>
            </a:r>
            <a:endParaRPr sz="5000" b="1">
              <a:solidFill>
                <a:schemeClr val="lt1"/>
              </a:solidFill>
              <a:latin typeface="Arial"/>
              <a:ea typeface="Arial"/>
              <a:cs typeface="Arial"/>
              <a:sym typeface="Arial"/>
            </a:endParaRPr>
          </a:p>
          <a:p>
            <a:pPr marL="0" lvl="0" indent="0" algn="l" rtl="0">
              <a:lnSpc>
                <a:spcPct val="90000"/>
              </a:lnSpc>
              <a:spcBef>
                <a:spcPts val="0"/>
              </a:spcBef>
              <a:spcAft>
                <a:spcPts val="0"/>
              </a:spcAft>
              <a:buClr>
                <a:schemeClr val="lt1"/>
              </a:buClr>
              <a:buSzPts val="4000"/>
              <a:buFont typeface="Arial"/>
              <a:buNone/>
            </a:pPr>
            <a:endParaRPr sz="4000">
              <a:solidFill>
                <a:schemeClr val="lt1"/>
              </a:solidFill>
              <a:latin typeface="Arial"/>
              <a:ea typeface="Arial"/>
              <a:cs typeface="Arial"/>
              <a:sym typeface="Arial"/>
            </a:endParaRPr>
          </a:p>
        </p:txBody>
      </p:sp>
      <p:sp>
        <p:nvSpPr>
          <p:cNvPr id="645" name="Google Shape;645;p74"/>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pic>
        <p:nvPicPr>
          <p:cNvPr id="646" name="Google Shape;646;p74"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75"/>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3500" b="1">
                <a:solidFill>
                  <a:srgbClr val="005587"/>
                </a:solidFill>
                <a:latin typeface="Arial"/>
                <a:ea typeface="Arial"/>
                <a:cs typeface="Arial"/>
                <a:sym typeface="Arial"/>
              </a:rPr>
              <a:t>Resources</a:t>
            </a:r>
            <a:endParaRPr sz="3500">
              <a:solidFill>
                <a:srgbClr val="005587"/>
              </a:solidFill>
              <a:latin typeface="Arial"/>
              <a:ea typeface="Arial"/>
              <a:cs typeface="Arial"/>
              <a:sym typeface="Arial"/>
            </a:endParaRPr>
          </a:p>
        </p:txBody>
      </p:sp>
      <p:sp>
        <p:nvSpPr>
          <p:cNvPr id="652" name="Google Shape;652;p75"/>
          <p:cNvSpPr txBox="1">
            <a:spLocks noGrp="1"/>
          </p:cNvSpPr>
          <p:nvPr>
            <p:ph type="body" idx="1"/>
          </p:nvPr>
        </p:nvSpPr>
        <p:spPr>
          <a:xfrm>
            <a:off x="838200" y="1236825"/>
            <a:ext cx="10986000" cy="3451800"/>
          </a:xfrm>
          <a:prstGeom prst="rect">
            <a:avLst/>
          </a:prstGeom>
          <a:noFill/>
          <a:ln>
            <a:noFill/>
          </a:ln>
        </p:spPr>
        <p:txBody>
          <a:bodyPr spcFirstLastPara="1" wrap="square" lIns="91425" tIns="45700" rIns="91425" bIns="45700" anchor="t" anchorCtr="0">
            <a:noAutofit/>
          </a:bodyPr>
          <a:lstStyle/>
          <a:p>
            <a:pPr marL="457200" lvl="0" indent="-393700" algn="l" rtl="0">
              <a:lnSpc>
                <a:spcPct val="115000"/>
              </a:lnSpc>
              <a:spcBef>
                <a:spcPts val="1000"/>
              </a:spcBef>
              <a:spcAft>
                <a:spcPts val="0"/>
              </a:spcAft>
              <a:buSzPts val="2600"/>
              <a:buChar char="•"/>
            </a:pPr>
            <a:r>
              <a:rPr lang="en-US" sz="2600" u="sng">
                <a:solidFill>
                  <a:schemeClr val="hlink"/>
                </a:solidFill>
                <a:latin typeface="Arial"/>
                <a:ea typeface="Arial"/>
                <a:cs typeface="Arial"/>
                <a:sym typeface="Arial"/>
                <a:hlinkClick r:id="rId3"/>
              </a:rPr>
              <a:t>UCLA Departmental Advising Contact List</a:t>
            </a:r>
            <a:endParaRPr sz="2600">
              <a:latin typeface="Arial"/>
              <a:ea typeface="Arial"/>
              <a:cs typeface="Arial"/>
              <a:sym typeface="Arial"/>
            </a:endParaRPr>
          </a:p>
          <a:p>
            <a:pPr marL="457200" lvl="0" indent="-393700" algn="l" rtl="0">
              <a:lnSpc>
                <a:spcPct val="115000"/>
              </a:lnSpc>
              <a:spcBef>
                <a:spcPts val="1000"/>
              </a:spcBef>
              <a:spcAft>
                <a:spcPts val="0"/>
              </a:spcAft>
              <a:buSzPts val="2600"/>
              <a:buChar char="•"/>
            </a:pPr>
            <a:r>
              <a:rPr lang="en-US" sz="2600" u="sng">
                <a:solidFill>
                  <a:schemeClr val="hlink"/>
                </a:solidFill>
                <a:latin typeface="Arial"/>
                <a:ea typeface="Arial"/>
                <a:cs typeface="Arial"/>
                <a:sym typeface="Arial"/>
                <a:hlinkClick r:id="rId4"/>
              </a:rPr>
              <a:t>Enrollment Resources</a:t>
            </a:r>
            <a:endParaRPr sz="2600">
              <a:latin typeface="Arial"/>
              <a:ea typeface="Arial"/>
              <a:cs typeface="Arial"/>
              <a:sym typeface="Arial"/>
            </a:endParaRPr>
          </a:p>
          <a:p>
            <a:pPr marL="457200" lvl="0" indent="-393700" algn="l" rtl="0">
              <a:lnSpc>
                <a:spcPct val="115000"/>
              </a:lnSpc>
              <a:spcBef>
                <a:spcPts val="1000"/>
              </a:spcBef>
              <a:spcAft>
                <a:spcPts val="0"/>
              </a:spcAft>
              <a:buSzPts val="2600"/>
              <a:buChar char="•"/>
            </a:pPr>
            <a:r>
              <a:rPr lang="en-US" sz="2600" u="sng">
                <a:solidFill>
                  <a:schemeClr val="hlink"/>
                </a:solidFill>
                <a:latin typeface="Arial"/>
                <a:ea typeface="Arial"/>
                <a:cs typeface="Arial"/>
                <a:sym typeface="Arial"/>
                <a:hlinkClick r:id="rId5"/>
              </a:rPr>
              <a:t>Pre-Health Resources</a:t>
            </a:r>
            <a:endParaRPr sz="2600">
              <a:latin typeface="Arial"/>
              <a:ea typeface="Arial"/>
              <a:cs typeface="Arial"/>
              <a:sym typeface="Arial"/>
            </a:endParaRPr>
          </a:p>
          <a:p>
            <a:pPr marL="457200" lvl="0" indent="-393700" algn="l" rtl="0">
              <a:lnSpc>
                <a:spcPct val="115000"/>
              </a:lnSpc>
              <a:spcBef>
                <a:spcPts val="1000"/>
              </a:spcBef>
              <a:spcAft>
                <a:spcPts val="0"/>
              </a:spcAft>
              <a:buSzPts val="2600"/>
              <a:buChar char="•"/>
            </a:pPr>
            <a:r>
              <a:rPr lang="en-US" sz="2600" u="sng">
                <a:solidFill>
                  <a:schemeClr val="hlink"/>
                </a:solidFill>
                <a:latin typeface="Arial"/>
                <a:ea typeface="Arial"/>
                <a:cs typeface="Arial"/>
                <a:sym typeface="Arial"/>
                <a:hlinkClick r:id="rId6"/>
              </a:rPr>
              <a:t>Undergraduate Research Resources</a:t>
            </a:r>
            <a:endParaRPr sz="2600">
              <a:latin typeface="Arial"/>
              <a:ea typeface="Arial"/>
              <a:cs typeface="Arial"/>
              <a:sym typeface="Arial"/>
            </a:endParaRPr>
          </a:p>
          <a:p>
            <a:pPr marL="457200" lvl="0" indent="-393700" algn="l" rtl="0">
              <a:lnSpc>
                <a:spcPct val="115000"/>
              </a:lnSpc>
              <a:spcBef>
                <a:spcPts val="1000"/>
              </a:spcBef>
              <a:spcAft>
                <a:spcPts val="0"/>
              </a:spcAft>
              <a:buSzPts val="2600"/>
              <a:buChar char="•"/>
            </a:pPr>
            <a:r>
              <a:rPr lang="en-US" sz="2600" u="sng">
                <a:solidFill>
                  <a:schemeClr val="hlink"/>
                </a:solidFill>
                <a:latin typeface="Arial"/>
                <a:ea typeface="Arial"/>
                <a:cs typeface="Arial"/>
                <a:sym typeface="Arial"/>
                <a:hlinkClick r:id="rId7"/>
              </a:rPr>
              <a:t>UCLA Tutoring Resources</a:t>
            </a:r>
            <a:endParaRPr sz="2600" b="1">
              <a:latin typeface="Arial"/>
              <a:ea typeface="Arial"/>
              <a:cs typeface="Arial"/>
              <a:sym typeface="Arial"/>
            </a:endParaRPr>
          </a:p>
          <a:p>
            <a:pPr marL="0" lvl="0" indent="0" algn="l" rtl="0">
              <a:lnSpc>
                <a:spcPct val="115000"/>
              </a:lnSpc>
              <a:spcBef>
                <a:spcPts val="0"/>
              </a:spcBef>
              <a:spcAft>
                <a:spcPts val="0"/>
              </a:spcAft>
              <a:buNone/>
            </a:pPr>
            <a:endParaRPr sz="2500">
              <a:latin typeface="Arial"/>
              <a:ea typeface="Arial"/>
              <a:cs typeface="Arial"/>
              <a:sym typeface="Arial"/>
            </a:endParaRPr>
          </a:p>
          <a:p>
            <a:pPr marL="0" lvl="0" indent="0" algn="l" rtl="0">
              <a:lnSpc>
                <a:spcPct val="115000"/>
              </a:lnSpc>
              <a:spcBef>
                <a:spcPts val="1200"/>
              </a:spcBef>
              <a:spcAft>
                <a:spcPts val="1200"/>
              </a:spcAft>
              <a:buNone/>
            </a:pPr>
            <a:endParaRPr sz="1900">
              <a:latin typeface="Arial"/>
              <a:ea typeface="Arial"/>
              <a:cs typeface="Arial"/>
              <a:sym typeface="Arial"/>
            </a:endParaRPr>
          </a:p>
        </p:txBody>
      </p:sp>
      <p:sp>
        <p:nvSpPr>
          <p:cNvPr id="653" name="Google Shape;653;p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
        <p:nvSpPr>
          <p:cNvPr id="654" name="Google Shape;654;p75"/>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55" name="Google Shape;655;p75"/>
          <p:cNvSpPr txBox="1">
            <a:spLocks noGrp="1"/>
          </p:cNvSpPr>
          <p:nvPr>
            <p:ph type="dt" idx="10"/>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58</a:t>
            </a:fld>
            <a:endParaRPr/>
          </a:p>
        </p:txBody>
      </p:sp>
      <p:pic>
        <p:nvPicPr>
          <p:cNvPr id="656" name="Google Shape;656;p75" descr="A black and white sign with white text&#10;&#10;AI-generated content may be incorrect."/>
          <p:cNvPicPr preferRelativeResize="0"/>
          <p:nvPr/>
        </p:nvPicPr>
        <p:blipFill>
          <a:blip r:embed="rId8">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5587"/>
        </a:solidFill>
        <a:effectLst/>
      </p:bgPr>
    </p:bg>
    <p:spTree>
      <p:nvGrpSpPr>
        <p:cNvPr id="1" name="Shape 660"/>
        <p:cNvGrpSpPr/>
        <p:nvPr/>
      </p:nvGrpSpPr>
      <p:grpSpPr>
        <a:xfrm>
          <a:off x="0" y="0"/>
          <a:ext cx="0" cy="0"/>
          <a:chOff x="0" y="0"/>
          <a:chExt cx="0" cy="0"/>
        </a:xfrm>
      </p:grpSpPr>
      <p:sp>
        <p:nvSpPr>
          <p:cNvPr id="661" name="Google Shape;661;p76"/>
          <p:cNvSpPr txBox="1">
            <a:spLocks noGrp="1"/>
          </p:cNvSpPr>
          <p:nvPr>
            <p:ph type="title"/>
          </p:nvPr>
        </p:nvSpPr>
        <p:spPr>
          <a:xfrm>
            <a:off x="831850" y="2002643"/>
            <a:ext cx="10515600" cy="2852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000"/>
              <a:buFont typeface="Arial"/>
              <a:buNone/>
            </a:pPr>
            <a:r>
              <a:rPr lang="en-US" sz="5000" b="1">
                <a:solidFill>
                  <a:schemeClr val="lt1"/>
                </a:solidFill>
                <a:latin typeface="Arial"/>
                <a:ea typeface="Arial"/>
                <a:cs typeface="Arial"/>
                <a:sym typeface="Arial"/>
              </a:rPr>
              <a:t>Thank you!</a:t>
            </a:r>
            <a:endParaRPr sz="5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4000"/>
              <a:buFont typeface="Arial"/>
              <a:buNone/>
            </a:pPr>
            <a:endParaRPr sz="40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4000"/>
              <a:buFont typeface="Arial"/>
              <a:buNone/>
            </a:pPr>
            <a:r>
              <a:rPr lang="en-US" sz="4000" b="1">
                <a:solidFill>
                  <a:schemeClr val="lt1"/>
                </a:solidFill>
                <a:latin typeface="Arial"/>
                <a:ea typeface="Arial"/>
                <a:cs typeface="Arial"/>
                <a:sym typeface="Arial"/>
              </a:rPr>
              <a:t>Any questions?</a:t>
            </a:r>
            <a:endParaRPr sz="4000" b="1">
              <a:solidFill>
                <a:schemeClr val="lt1"/>
              </a:solidFill>
              <a:latin typeface="Arial"/>
              <a:ea typeface="Arial"/>
              <a:cs typeface="Arial"/>
              <a:sym typeface="Arial"/>
            </a:endParaRPr>
          </a:p>
        </p:txBody>
      </p:sp>
      <p:sp>
        <p:nvSpPr>
          <p:cNvPr id="662" name="Google Shape;662;p76"/>
          <p:cNvSpPr txBox="1">
            <a:spLocks noGrp="1"/>
          </p:cNvSpPr>
          <p:nvPr>
            <p:ph type="body" idx="1"/>
          </p:nvPr>
        </p:nvSpPr>
        <p:spPr>
          <a:xfrm>
            <a:off x="831850" y="3994040"/>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500"/>
              <a:buNone/>
            </a:pPr>
            <a:r>
              <a:rPr lang="en-US"/>
              <a:t> </a:t>
            </a:r>
            <a:endParaRPr/>
          </a:p>
        </p:txBody>
      </p:sp>
      <p:sp>
        <p:nvSpPr>
          <p:cNvPr id="663" name="Google Shape;663;p76"/>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pic>
        <p:nvPicPr>
          <p:cNvPr id="664" name="Google Shape;664;p76"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838200" y="333375"/>
            <a:ext cx="10515600" cy="1325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Life Sciences Core Curriculum</a:t>
            </a:r>
            <a:endParaRPr sz="4000" b="1">
              <a:solidFill>
                <a:srgbClr val="005587"/>
              </a:solidFill>
              <a:latin typeface="Arial"/>
              <a:ea typeface="Arial"/>
              <a:cs typeface="Arial"/>
              <a:sym typeface="Arial"/>
            </a:endParaRPr>
          </a:p>
          <a:p>
            <a:pPr marL="0" lvl="0" indent="0" algn="ctr"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(Major Prep.) Requirements</a:t>
            </a:r>
            <a:endParaRPr sz="4000" b="1">
              <a:solidFill>
                <a:srgbClr val="005587"/>
              </a:solidFill>
              <a:latin typeface="Arial"/>
              <a:ea typeface="Arial"/>
              <a:cs typeface="Arial"/>
              <a:sym typeface="Arial"/>
            </a:endParaRPr>
          </a:p>
          <a:p>
            <a:pPr marL="0" lvl="0" indent="0" algn="l" rtl="0">
              <a:lnSpc>
                <a:spcPct val="90000"/>
              </a:lnSpc>
              <a:spcBef>
                <a:spcPts val="0"/>
              </a:spcBef>
              <a:spcAft>
                <a:spcPts val="0"/>
              </a:spcAft>
              <a:buClr>
                <a:schemeClr val="dk1"/>
              </a:buClr>
              <a:buSzPts val="3500"/>
              <a:buFont typeface="Arial"/>
              <a:buNone/>
            </a:pPr>
            <a:endParaRPr sz="3500">
              <a:latin typeface="Arial"/>
              <a:ea typeface="Arial"/>
              <a:cs typeface="Arial"/>
              <a:sym typeface="Arial"/>
            </a:endParaRPr>
          </a:p>
        </p:txBody>
      </p:sp>
      <p:sp>
        <p:nvSpPr>
          <p:cNvPr id="174" name="Google Shape;174;p23"/>
          <p:cNvSpPr txBox="1">
            <a:spLocks noGrp="1"/>
          </p:cNvSpPr>
          <p:nvPr>
            <p:ph type="body" idx="1"/>
          </p:nvPr>
        </p:nvSpPr>
        <p:spPr>
          <a:xfrm>
            <a:off x="755375" y="1722300"/>
            <a:ext cx="11204700" cy="3413400"/>
          </a:xfrm>
          <a:prstGeom prst="rect">
            <a:avLst/>
          </a:prstGeom>
          <a:noFill/>
          <a:ln>
            <a:noFill/>
          </a:ln>
        </p:spPr>
        <p:txBody>
          <a:bodyPr spcFirstLastPara="1" wrap="square" lIns="91425" tIns="45700" rIns="91425" bIns="45700" anchor="t" anchorCtr="0">
            <a:noAutofit/>
          </a:bodyPr>
          <a:lstStyle/>
          <a:p>
            <a:pPr marL="457200" lvl="0" indent="-393700" algn="l" rtl="0">
              <a:lnSpc>
                <a:spcPct val="200000"/>
              </a:lnSpc>
              <a:spcBef>
                <a:spcPts val="0"/>
              </a:spcBef>
              <a:spcAft>
                <a:spcPts val="0"/>
              </a:spcAft>
              <a:buSzPts val="2600"/>
              <a:buFont typeface="Arial"/>
              <a:buChar char="•"/>
            </a:pPr>
            <a:r>
              <a:rPr lang="en-US" sz="2600" b="1">
                <a:latin typeface="Arial"/>
                <a:ea typeface="Arial"/>
                <a:cs typeface="Arial"/>
                <a:sym typeface="Arial"/>
              </a:rPr>
              <a:t>Biology (1 series)</a:t>
            </a:r>
            <a:endParaRPr sz="2600">
              <a:latin typeface="Arial"/>
              <a:ea typeface="Arial"/>
              <a:cs typeface="Arial"/>
              <a:sym typeface="Arial"/>
            </a:endParaRPr>
          </a:p>
          <a:p>
            <a:pPr marL="457200" lvl="0" indent="-393700" algn="l" rtl="0">
              <a:lnSpc>
                <a:spcPct val="200000"/>
              </a:lnSpc>
              <a:spcBef>
                <a:spcPts val="0"/>
              </a:spcBef>
              <a:spcAft>
                <a:spcPts val="0"/>
              </a:spcAft>
              <a:buSzPts val="2600"/>
              <a:buFont typeface="Arial"/>
              <a:buChar char="•"/>
            </a:pPr>
            <a:r>
              <a:rPr lang="en-US" sz="2600" b="1">
                <a:latin typeface="Arial"/>
                <a:ea typeface="Arial"/>
                <a:cs typeface="Arial"/>
                <a:sym typeface="Arial"/>
              </a:rPr>
              <a:t>Calculus</a:t>
            </a:r>
            <a:r>
              <a:rPr lang="en-US" sz="2600">
                <a:latin typeface="Arial"/>
                <a:ea typeface="Arial"/>
                <a:cs typeface="Arial"/>
                <a:sym typeface="Arial"/>
              </a:rPr>
              <a:t> (</a:t>
            </a:r>
            <a:r>
              <a:rPr lang="en-US" sz="2600" b="1">
                <a:latin typeface="Arial"/>
                <a:ea typeface="Arial"/>
                <a:cs typeface="Arial"/>
                <a:sym typeface="Arial"/>
              </a:rPr>
              <a:t>1 series</a:t>
            </a:r>
            <a:r>
              <a:rPr lang="en-US" sz="2600">
                <a:latin typeface="Arial"/>
                <a:ea typeface="Arial"/>
                <a:cs typeface="Arial"/>
                <a:sym typeface="Arial"/>
              </a:rPr>
              <a:t>)</a:t>
            </a:r>
            <a:endParaRPr sz="2600">
              <a:latin typeface="Arial"/>
              <a:ea typeface="Arial"/>
              <a:cs typeface="Arial"/>
              <a:sym typeface="Arial"/>
            </a:endParaRPr>
          </a:p>
          <a:p>
            <a:pPr marL="457200" lvl="0" indent="-393700" algn="l" rtl="0">
              <a:lnSpc>
                <a:spcPct val="200000"/>
              </a:lnSpc>
              <a:spcBef>
                <a:spcPts val="0"/>
              </a:spcBef>
              <a:spcAft>
                <a:spcPts val="0"/>
              </a:spcAft>
              <a:buSzPts val="2600"/>
              <a:buFont typeface="Arial"/>
              <a:buChar char="•"/>
            </a:pPr>
            <a:r>
              <a:rPr lang="en-US" sz="2600" b="1">
                <a:latin typeface="Arial"/>
                <a:ea typeface="Arial"/>
                <a:cs typeface="Arial"/>
                <a:sym typeface="Arial"/>
              </a:rPr>
              <a:t>Chemistry </a:t>
            </a:r>
            <a:r>
              <a:rPr lang="en-US" sz="2600">
                <a:latin typeface="Arial"/>
                <a:ea typeface="Arial"/>
                <a:cs typeface="Arial"/>
                <a:sym typeface="Arial"/>
              </a:rPr>
              <a:t>(</a:t>
            </a:r>
            <a:r>
              <a:rPr lang="en-US" sz="2600" b="1">
                <a:latin typeface="Arial"/>
                <a:ea typeface="Arial"/>
                <a:cs typeface="Arial"/>
                <a:sym typeface="Arial"/>
              </a:rPr>
              <a:t>1 series</a:t>
            </a:r>
            <a:r>
              <a:rPr lang="en-US" sz="2600">
                <a:latin typeface="Arial"/>
                <a:ea typeface="Arial"/>
                <a:cs typeface="Arial"/>
                <a:sym typeface="Arial"/>
              </a:rPr>
              <a:t>)</a:t>
            </a:r>
            <a:endParaRPr sz="2600">
              <a:latin typeface="Arial"/>
              <a:ea typeface="Arial"/>
              <a:cs typeface="Arial"/>
              <a:sym typeface="Arial"/>
            </a:endParaRPr>
          </a:p>
          <a:p>
            <a:pPr marL="457200" lvl="0" indent="-393700" algn="l" rtl="0">
              <a:lnSpc>
                <a:spcPct val="200000"/>
              </a:lnSpc>
              <a:spcBef>
                <a:spcPts val="0"/>
              </a:spcBef>
              <a:spcAft>
                <a:spcPts val="0"/>
              </a:spcAft>
              <a:buSzPts val="2600"/>
              <a:buFont typeface="Arial"/>
              <a:buChar char="•"/>
            </a:pPr>
            <a:r>
              <a:rPr lang="en-US" sz="2600" b="1">
                <a:latin typeface="Arial"/>
                <a:ea typeface="Arial"/>
                <a:cs typeface="Arial"/>
                <a:sym typeface="Arial"/>
              </a:rPr>
              <a:t>Statistics </a:t>
            </a:r>
            <a:r>
              <a:rPr lang="en-US" sz="2600">
                <a:latin typeface="Arial"/>
                <a:ea typeface="Arial"/>
                <a:cs typeface="Arial"/>
                <a:sym typeface="Arial"/>
              </a:rPr>
              <a:t>(</a:t>
            </a:r>
            <a:r>
              <a:rPr lang="en-US" sz="2600" b="1">
                <a:latin typeface="Arial"/>
                <a:ea typeface="Arial"/>
                <a:cs typeface="Arial"/>
                <a:sym typeface="Arial"/>
              </a:rPr>
              <a:t>1 course</a:t>
            </a:r>
            <a:r>
              <a:rPr lang="en-US" sz="2600">
                <a:latin typeface="Arial"/>
                <a:ea typeface="Arial"/>
                <a:cs typeface="Arial"/>
                <a:sym typeface="Arial"/>
              </a:rPr>
              <a:t>)*</a:t>
            </a:r>
            <a:endParaRPr sz="2600">
              <a:latin typeface="Arial"/>
              <a:ea typeface="Arial"/>
              <a:cs typeface="Arial"/>
              <a:sym typeface="Arial"/>
            </a:endParaRPr>
          </a:p>
          <a:p>
            <a:pPr marL="457200" lvl="0" indent="-393700" algn="l" rtl="0">
              <a:lnSpc>
                <a:spcPct val="200000"/>
              </a:lnSpc>
              <a:spcBef>
                <a:spcPts val="0"/>
              </a:spcBef>
              <a:spcAft>
                <a:spcPts val="0"/>
              </a:spcAft>
              <a:buSzPts val="2600"/>
              <a:buFont typeface="Arial"/>
              <a:buChar char="•"/>
            </a:pPr>
            <a:r>
              <a:rPr lang="en-US" sz="2600" b="1">
                <a:latin typeface="Arial"/>
                <a:ea typeface="Arial"/>
                <a:cs typeface="Arial"/>
                <a:sym typeface="Arial"/>
              </a:rPr>
              <a:t>Physics</a:t>
            </a:r>
            <a:r>
              <a:rPr lang="en-US" sz="2600">
                <a:latin typeface="Arial"/>
                <a:ea typeface="Arial"/>
                <a:cs typeface="Arial"/>
                <a:sym typeface="Arial"/>
              </a:rPr>
              <a:t> (</a:t>
            </a:r>
            <a:r>
              <a:rPr lang="en-US" sz="2600" b="1">
                <a:latin typeface="Arial"/>
                <a:ea typeface="Arial"/>
                <a:cs typeface="Arial"/>
                <a:sym typeface="Arial"/>
              </a:rPr>
              <a:t>1 series</a:t>
            </a:r>
            <a:r>
              <a:rPr lang="en-US" sz="2600">
                <a:latin typeface="Arial"/>
                <a:ea typeface="Arial"/>
                <a:cs typeface="Arial"/>
                <a:sym typeface="Arial"/>
              </a:rPr>
              <a:t>)</a:t>
            </a:r>
            <a:endParaRPr sz="2600">
              <a:latin typeface="Arial"/>
              <a:ea typeface="Arial"/>
              <a:cs typeface="Arial"/>
              <a:sym typeface="Arial"/>
            </a:endParaRPr>
          </a:p>
        </p:txBody>
      </p:sp>
      <p:sp>
        <p:nvSpPr>
          <p:cNvPr id="175" name="Google Shape;175;p23"/>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6" name="Google Shape;176;p23"/>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pic>
        <p:nvPicPr>
          <p:cNvPr id="177" name="Google Shape;177;p23"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4"/>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Life Science/Biology Series</a:t>
            </a:r>
            <a:endParaRPr sz="4000">
              <a:solidFill>
                <a:srgbClr val="005587"/>
              </a:solidFill>
              <a:latin typeface="Arial"/>
              <a:ea typeface="Arial"/>
              <a:cs typeface="Arial"/>
              <a:sym typeface="Arial"/>
            </a:endParaRPr>
          </a:p>
        </p:txBody>
      </p:sp>
      <p:sp>
        <p:nvSpPr>
          <p:cNvPr id="183" name="Google Shape;183;p24"/>
          <p:cNvSpPr txBox="1">
            <a:spLocks noGrp="1"/>
          </p:cNvSpPr>
          <p:nvPr>
            <p:ph type="body" idx="1"/>
          </p:nvPr>
        </p:nvSpPr>
        <p:spPr>
          <a:xfrm>
            <a:off x="838200" y="1674638"/>
            <a:ext cx="10986000" cy="433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1100"/>
              <a:buFont typeface="Arial"/>
              <a:buNone/>
            </a:pPr>
            <a:r>
              <a:rPr lang="en-US" sz="3000" b="1">
                <a:latin typeface="Arial"/>
                <a:ea typeface="Arial"/>
                <a:cs typeface="Arial"/>
                <a:sym typeface="Arial"/>
              </a:rPr>
              <a:t>All four courses required. </a:t>
            </a:r>
            <a:endParaRPr sz="3000" b="1">
              <a:latin typeface="Arial"/>
              <a:ea typeface="Arial"/>
              <a:cs typeface="Arial"/>
              <a:sym typeface="Arial"/>
            </a:endParaRPr>
          </a:p>
          <a:p>
            <a:pPr marL="457200" lvl="0" indent="-419100" algn="l" rtl="0">
              <a:lnSpc>
                <a:spcPct val="100000"/>
              </a:lnSpc>
              <a:spcBef>
                <a:spcPts val="1000"/>
              </a:spcBef>
              <a:spcAft>
                <a:spcPts val="0"/>
              </a:spcAft>
              <a:buSzPts val="3000"/>
              <a:buChar char="●"/>
            </a:pPr>
            <a:r>
              <a:rPr lang="en-US" sz="30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LIFESCI 7A - Cell &amp; Molecular Bio.</a:t>
            </a:r>
            <a:endParaRPr sz="3000" u="sng">
              <a:solidFill>
                <a:srgbClr val="1155CC"/>
              </a:solidFill>
              <a:latin typeface="Arial"/>
              <a:ea typeface="Arial"/>
              <a:cs typeface="Arial"/>
              <a:sym typeface="Arial"/>
            </a:endParaRPr>
          </a:p>
          <a:p>
            <a:pPr marL="457200" lvl="0" indent="-419100" algn="l" rtl="0">
              <a:lnSpc>
                <a:spcPct val="100000"/>
              </a:lnSpc>
              <a:spcBef>
                <a:spcPts val="1000"/>
              </a:spcBef>
              <a:spcAft>
                <a:spcPts val="0"/>
              </a:spcAft>
              <a:buSzPts val="3000"/>
              <a:buChar char="●"/>
            </a:pPr>
            <a:r>
              <a:rPr lang="en-US" sz="3000"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LIFESCI 7B - Genetics Evolution &amp; Ecology</a:t>
            </a:r>
            <a:endParaRPr sz="3000" u="sng">
              <a:solidFill>
                <a:srgbClr val="1155CC"/>
              </a:solidFill>
              <a:latin typeface="Arial"/>
              <a:ea typeface="Arial"/>
              <a:cs typeface="Arial"/>
              <a:sym typeface="Arial"/>
            </a:endParaRPr>
          </a:p>
          <a:p>
            <a:pPr marL="457200" lvl="0" indent="-419100" algn="l" rtl="0">
              <a:lnSpc>
                <a:spcPct val="100000"/>
              </a:lnSpc>
              <a:spcBef>
                <a:spcPts val="1000"/>
              </a:spcBef>
              <a:spcAft>
                <a:spcPts val="0"/>
              </a:spcAft>
              <a:buSzPts val="3000"/>
              <a:buChar char="●"/>
            </a:pPr>
            <a:r>
              <a:rPr lang="en-US" sz="3000"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LIFESCI 7C - Physiology &amp; Human Bio.</a:t>
            </a:r>
            <a:endParaRPr sz="3000" u="sng">
              <a:solidFill>
                <a:srgbClr val="1155CC"/>
              </a:solidFill>
              <a:latin typeface="Arial"/>
              <a:ea typeface="Arial"/>
              <a:cs typeface="Arial"/>
              <a:sym typeface="Arial"/>
            </a:endParaRPr>
          </a:p>
          <a:p>
            <a:pPr marL="457200" lvl="0" indent="-419100" algn="l" rtl="0">
              <a:lnSpc>
                <a:spcPct val="100000"/>
              </a:lnSpc>
              <a:spcBef>
                <a:spcPts val="1000"/>
              </a:spcBef>
              <a:spcAft>
                <a:spcPts val="0"/>
              </a:spcAft>
              <a:buSzPts val="3000"/>
              <a:buChar char="●"/>
            </a:pPr>
            <a:r>
              <a:rPr lang="en-US" sz="3000" u="sng">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LIFESCI 7L - Intro. to Lab. &amp; Scientific Methods</a:t>
            </a:r>
            <a:endParaRPr sz="3000">
              <a:latin typeface="Arial"/>
              <a:ea typeface="Arial"/>
              <a:cs typeface="Arial"/>
              <a:sym typeface="Arial"/>
            </a:endParaRPr>
          </a:p>
        </p:txBody>
      </p:sp>
      <p:sp>
        <p:nvSpPr>
          <p:cNvPr id="184" name="Google Shape;184;p24"/>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24"/>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pic>
        <p:nvPicPr>
          <p:cNvPr id="186" name="Google Shape;186;p24" descr="A black and white sign with white text&#10;&#10;AI-generated content may be incorrect."/>
          <p:cNvPicPr preferRelativeResize="0"/>
          <p:nvPr/>
        </p:nvPicPr>
        <p:blipFill>
          <a:blip r:embed="rId7">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5"/>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Calculus Series </a:t>
            </a:r>
            <a:endParaRPr sz="4000">
              <a:solidFill>
                <a:srgbClr val="005587"/>
              </a:solidFill>
              <a:latin typeface="Arial"/>
              <a:ea typeface="Arial"/>
              <a:cs typeface="Arial"/>
              <a:sym typeface="Arial"/>
            </a:endParaRPr>
          </a:p>
        </p:txBody>
      </p:sp>
      <p:sp>
        <p:nvSpPr>
          <p:cNvPr id="192" name="Google Shape;192;p25"/>
          <p:cNvSpPr txBox="1">
            <a:spLocks noGrp="1"/>
          </p:cNvSpPr>
          <p:nvPr>
            <p:ph type="body" idx="1"/>
          </p:nvPr>
        </p:nvSpPr>
        <p:spPr>
          <a:xfrm>
            <a:off x="838200" y="1406001"/>
            <a:ext cx="10986000" cy="4601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b="1" u="sng">
                <a:latin typeface="Arial"/>
                <a:ea typeface="Arial"/>
                <a:cs typeface="Arial"/>
                <a:sym typeface="Arial"/>
              </a:rPr>
              <a:t>Choose 1</a:t>
            </a:r>
            <a:r>
              <a:rPr lang="en-US" b="1">
                <a:latin typeface="Arial"/>
                <a:ea typeface="Arial"/>
                <a:cs typeface="Arial"/>
                <a:sym typeface="Arial"/>
              </a:rPr>
              <a:t> Calculus series:</a:t>
            </a:r>
            <a:endParaRPr b="1">
              <a:latin typeface="Arial"/>
              <a:ea typeface="Arial"/>
              <a:cs typeface="Arial"/>
              <a:sym typeface="Arial"/>
            </a:endParaRPr>
          </a:p>
          <a:p>
            <a:pPr marL="457200" lvl="0" indent="-406400" algn="l" rtl="0">
              <a:lnSpc>
                <a:spcPct val="150000"/>
              </a:lnSpc>
              <a:spcBef>
                <a:spcPts val="1000"/>
              </a:spcBef>
              <a:spcAft>
                <a:spcPts val="0"/>
              </a:spcAft>
              <a:buSzPts val="2800"/>
              <a:buChar char="●"/>
            </a:pPr>
            <a:r>
              <a:rPr lang="en-US" b="1">
                <a:latin typeface="Arial"/>
                <a:ea typeface="Arial"/>
                <a:cs typeface="Arial"/>
                <a:sym typeface="Arial"/>
              </a:rPr>
              <a:t>Math for Life Scientists: </a:t>
            </a:r>
            <a:r>
              <a:rPr lang="en-US" b="1"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LIFESCI 30A</a:t>
            </a:r>
            <a:r>
              <a:rPr lang="en-US" b="1">
                <a:latin typeface="Arial"/>
                <a:ea typeface="Arial"/>
                <a:cs typeface="Arial"/>
                <a:sym typeface="Arial"/>
              </a:rPr>
              <a:t> and </a:t>
            </a:r>
            <a:r>
              <a:rPr lang="en-US" b="1"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LIFESCI 30B</a:t>
            </a:r>
            <a:endParaRPr b="1">
              <a:latin typeface="Arial"/>
              <a:ea typeface="Arial"/>
              <a:cs typeface="Arial"/>
              <a:sym typeface="Arial"/>
            </a:endParaRPr>
          </a:p>
          <a:p>
            <a:pPr marL="457200" lvl="0" indent="-406400" algn="l" rtl="0">
              <a:lnSpc>
                <a:spcPct val="150000"/>
              </a:lnSpc>
              <a:spcBef>
                <a:spcPts val="1000"/>
              </a:spcBef>
              <a:spcAft>
                <a:spcPts val="0"/>
              </a:spcAft>
              <a:buSzPts val="2800"/>
              <a:buChar char="●"/>
            </a:pPr>
            <a:r>
              <a:rPr lang="en-US">
                <a:latin typeface="Arial"/>
                <a:ea typeface="Arial"/>
                <a:cs typeface="Arial"/>
                <a:sym typeface="Arial"/>
              </a:rPr>
              <a:t>Calculus for Life Scientists: </a:t>
            </a:r>
            <a:r>
              <a:rPr lang="en-US"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MATH 3A</a:t>
            </a:r>
            <a:r>
              <a:rPr lang="en-US">
                <a:latin typeface="Arial"/>
                <a:ea typeface="Arial"/>
                <a:cs typeface="Arial"/>
                <a:sym typeface="Arial"/>
              </a:rPr>
              <a:t>, </a:t>
            </a:r>
            <a:r>
              <a:rPr lang="en-US"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MATH 3B</a:t>
            </a:r>
            <a:r>
              <a:rPr lang="en-US">
                <a:latin typeface="Arial"/>
                <a:ea typeface="Arial"/>
                <a:cs typeface="Arial"/>
                <a:sym typeface="Arial"/>
              </a:rPr>
              <a:t>, </a:t>
            </a:r>
            <a:r>
              <a:rPr lang="en-US"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MATH 3C</a:t>
            </a:r>
            <a:r>
              <a:rPr lang="en-US">
                <a:latin typeface="Arial"/>
                <a:ea typeface="Arial"/>
                <a:cs typeface="Arial"/>
                <a:sym typeface="Arial"/>
              </a:rPr>
              <a:t> </a:t>
            </a:r>
            <a:r>
              <a:rPr lang="en-US" b="1" i="1">
                <a:latin typeface="Arial"/>
                <a:ea typeface="Arial"/>
                <a:cs typeface="Arial"/>
                <a:sym typeface="Arial"/>
              </a:rPr>
              <a:t>***</a:t>
            </a:r>
            <a:r>
              <a:rPr lang="en-US" i="1">
                <a:latin typeface="Arial"/>
                <a:ea typeface="Arial"/>
                <a:cs typeface="Arial"/>
                <a:sym typeface="Arial"/>
              </a:rPr>
              <a:t> Note: Not allowed for Comp. Biology.</a:t>
            </a:r>
            <a:endParaRPr>
              <a:latin typeface="Arial"/>
              <a:ea typeface="Arial"/>
              <a:cs typeface="Arial"/>
              <a:sym typeface="Arial"/>
            </a:endParaRPr>
          </a:p>
          <a:p>
            <a:pPr marL="457200" lvl="0" indent="-406400" algn="l" rtl="0">
              <a:lnSpc>
                <a:spcPct val="150000"/>
              </a:lnSpc>
              <a:spcBef>
                <a:spcPts val="1000"/>
              </a:spcBef>
              <a:spcAft>
                <a:spcPts val="0"/>
              </a:spcAft>
              <a:buSzPts val="2800"/>
              <a:buChar char="●"/>
            </a:pPr>
            <a:r>
              <a:rPr lang="en-US">
                <a:latin typeface="Arial"/>
                <a:ea typeface="Arial"/>
                <a:cs typeface="Arial"/>
                <a:sym typeface="Arial"/>
              </a:rPr>
              <a:t>Pure Calculus: </a:t>
            </a:r>
            <a:r>
              <a:rPr lang="en-US" u="sng">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MATH 31A</a:t>
            </a:r>
            <a:r>
              <a:rPr lang="en-US">
                <a:latin typeface="Arial"/>
                <a:ea typeface="Arial"/>
                <a:cs typeface="Arial"/>
                <a:sym typeface="Arial"/>
              </a:rPr>
              <a:t>, </a:t>
            </a:r>
            <a:r>
              <a:rPr lang="en-US" u="sng">
                <a:solidFill>
                  <a:srgbClr val="1155CC"/>
                </a:solidFill>
                <a:latin typeface="Arial"/>
                <a:ea typeface="Arial"/>
                <a:cs typeface="Arial"/>
                <a:sym typeface="Arial"/>
                <a:hlinkClick r:id="rId7">
                  <a:extLst>
                    <a:ext uri="{A12FA001-AC4F-418D-AE19-62706E023703}">
                      <ahyp:hlinkClr xmlns:ahyp="http://schemas.microsoft.com/office/drawing/2018/hyperlinkcolor" val="tx"/>
                    </a:ext>
                  </a:extLst>
                </a:hlinkClick>
              </a:rPr>
              <a:t>MATH 31B</a:t>
            </a:r>
            <a:r>
              <a:rPr lang="en-US">
                <a:latin typeface="Arial"/>
                <a:ea typeface="Arial"/>
                <a:cs typeface="Arial"/>
                <a:sym typeface="Arial"/>
              </a:rPr>
              <a:t>, </a:t>
            </a:r>
            <a:r>
              <a:rPr lang="en-US" u="sng">
                <a:solidFill>
                  <a:srgbClr val="1155CC"/>
                </a:solidFill>
                <a:latin typeface="Arial"/>
                <a:ea typeface="Arial"/>
                <a:cs typeface="Arial"/>
                <a:sym typeface="Arial"/>
                <a:hlinkClick r:id="rId8">
                  <a:extLst>
                    <a:ext uri="{A12FA001-AC4F-418D-AE19-62706E023703}">
                      <ahyp:hlinkClr xmlns:ahyp="http://schemas.microsoft.com/office/drawing/2018/hyperlinkcolor" val="tx"/>
                    </a:ext>
                  </a:extLst>
                </a:hlinkClick>
              </a:rPr>
              <a:t>MATH 32A</a:t>
            </a:r>
            <a:r>
              <a:rPr lang="en-US" b="1">
                <a:latin typeface="Arial"/>
                <a:ea typeface="Arial"/>
                <a:cs typeface="Arial"/>
                <a:sym typeface="Arial"/>
              </a:rPr>
              <a:t>***</a:t>
            </a:r>
            <a:endParaRPr b="1">
              <a:latin typeface="Arial"/>
              <a:ea typeface="Arial"/>
              <a:cs typeface="Arial"/>
              <a:sym typeface="Arial"/>
            </a:endParaRPr>
          </a:p>
          <a:p>
            <a:pPr marL="0" lvl="0" indent="0" algn="l" rtl="0">
              <a:lnSpc>
                <a:spcPct val="100000"/>
              </a:lnSpc>
              <a:spcBef>
                <a:spcPts val="1000"/>
              </a:spcBef>
              <a:spcAft>
                <a:spcPts val="0"/>
              </a:spcAft>
              <a:buNone/>
            </a:pPr>
            <a:endParaRPr sz="2600">
              <a:latin typeface="Arial"/>
              <a:ea typeface="Arial"/>
              <a:cs typeface="Arial"/>
              <a:sym typeface="Arial"/>
            </a:endParaRPr>
          </a:p>
          <a:p>
            <a:pPr marL="0" lvl="0" indent="0" algn="l" rtl="0">
              <a:lnSpc>
                <a:spcPct val="100000"/>
              </a:lnSpc>
              <a:spcBef>
                <a:spcPts val="1000"/>
              </a:spcBef>
              <a:spcAft>
                <a:spcPts val="0"/>
              </a:spcAft>
              <a:buNone/>
            </a:pPr>
            <a:r>
              <a:rPr lang="en-US" sz="2600" b="1">
                <a:latin typeface="Arial"/>
                <a:ea typeface="Arial"/>
                <a:cs typeface="Arial"/>
                <a:sym typeface="Arial"/>
              </a:rPr>
              <a:t>***</a:t>
            </a:r>
            <a:r>
              <a:rPr lang="en-US" sz="2600">
                <a:latin typeface="Arial"/>
                <a:ea typeface="Arial"/>
                <a:cs typeface="Arial"/>
                <a:sym typeface="Arial"/>
              </a:rPr>
              <a:t>Math Diagnostic Test required; AP/IB credit may apply.</a:t>
            </a:r>
            <a:endParaRPr sz="2400">
              <a:latin typeface="Arial"/>
              <a:ea typeface="Arial"/>
              <a:cs typeface="Arial"/>
              <a:sym typeface="Arial"/>
            </a:endParaRPr>
          </a:p>
        </p:txBody>
      </p:sp>
      <p:sp>
        <p:nvSpPr>
          <p:cNvPr id="193" name="Google Shape;193;p25"/>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4" name="Google Shape;194;p25"/>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pic>
        <p:nvPicPr>
          <p:cNvPr id="195" name="Google Shape;195;p25" descr="A black and white sign with white text&#10;&#10;AI-generated content may be incorrect."/>
          <p:cNvPicPr preferRelativeResize="0"/>
          <p:nvPr/>
        </p:nvPicPr>
        <p:blipFill>
          <a:blip r:embed="rId9">
            <a:alphaModFix/>
          </a:blip>
          <a:stretch>
            <a:fillRect/>
          </a:stretch>
        </p:blipFill>
        <p:spPr>
          <a:xfrm>
            <a:off x="172300" y="5980400"/>
            <a:ext cx="2386601" cy="681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6"/>
          <p:cNvSpPr txBox="1">
            <a:spLocks noGrp="1"/>
          </p:cNvSpPr>
          <p:nvPr>
            <p:ph type="title"/>
          </p:nvPr>
        </p:nvSpPr>
        <p:spPr>
          <a:xfrm>
            <a:off x="838200" y="365125"/>
            <a:ext cx="10515600" cy="947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3500"/>
              <a:buFont typeface="Arial"/>
              <a:buNone/>
            </a:pPr>
            <a:r>
              <a:rPr lang="en-US" sz="4000" b="1">
                <a:solidFill>
                  <a:srgbClr val="005587"/>
                </a:solidFill>
                <a:latin typeface="Arial"/>
                <a:ea typeface="Arial"/>
                <a:cs typeface="Arial"/>
                <a:sym typeface="Arial"/>
              </a:rPr>
              <a:t>Calculus &amp; AP Credit</a:t>
            </a:r>
            <a:endParaRPr sz="4000">
              <a:solidFill>
                <a:srgbClr val="005587"/>
              </a:solidFill>
              <a:latin typeface="Arial"/>
              <a:ea typeface="Arial"/>
              <a:cs typeface="Arial"/>
              <a:sym typeface="Arial"/>
            </a:endParaRPr>
          </a:p>
        </p:txBody>
      </p:sp>
      <p:sp>
        <p:nvSpPr>
          <p:cNvPr id="201" name="Google Shape;201;p26"/>
          <p:cNvSpPr txBox="1">
            <a:spLocks noGrp="1"/>
          </p:cNvSpPr>
          <p:nvPr>
            <p:ph type="body" idx="1"/>
          </p:nvPr>
        </p:nvSpPr>
        <p:spPr>
          <a:xfrm>
            <a:off x="838200" y="1406001"/>
            <a:ext cx="10986000" cy="46017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1000"/>
              </a:spcBef>
              <a:spcAft>
                <a:spcPts val="0"/>
              </a:spcAft>
              <a:buSzPts val="2600"/>
              <a:buChar char="●"/>
            </a:pPr>
            <a:r>
              <a:rPr lang="en-US" sz="2600" b="1">
                <a:latin typeface="Arial"/>
                <a:ea typeface="Arial"/>
                <a:cs typeface="Arial"/>
                <a:sym typeface="Arial"/>
              </a:rPr>
              <a:t>A.B. Exam:</a:t>
            </a:r>
            <a:endParaRPr sz="2600" b="1">
              <a:latin typeface="Arial"/>
              <a:ea typeface="Arial"/>
              <a:cs typeface="Arial"/>
              <a:sym typeface="Arial"/>
            </a:endParaRPr>
          </a:p>
          <a:p>
            <a:pPr marL="914400" lvl="1" indent="-393700" algn="l" rtl="0">
              <a:lnSpc>
                <a:spcPct val="100000"/>
              </a:lnSpc>
              <a:spcBef>
                <a:spcPts val="500"/>
              </a:spcBef>
              <a:spcAft>
                <a:spcPts val="0"/>
              </a:spcAft>
              <a:buSzPts val="2600"/>
              <a:buFont typeface="Arial"/>
              <a:buChar char="○"/>
            </a:pPr>
            <a:r>
              <a:rPr lang="en-US" sz="2600" b="1">
                <a:latin typeface="Arial"/>
                <a:ea typeface="Arial"/>
                <a:cs typeface="Arial"/>
                <a:sym typeface="Arial"/>
              </a:rPr>
              <a:t>5:</a:t>
            </a:r>
            <a:r>
              <a:rPr lang="en-US" sz="2600">
                <a:latin typeface="Arial"/>
                <a:ea typeface="Arial"/>
                <a:cs typeface="Arial"/>
                <a:sym typeface="Arial"/>
              </a:rPr>
              <a:t> credit for MATH 31A or 3A → enroll in MATH 3B or 31B</a:t>
            </a:r>
            <a:endParaRPr sz="2600">
              <a:latin typeface="Arial"/>
              <a:ea typeface="Arial"/>
              <a:cs typeface="Arial"/>
              <a:sym typeface="Arial"/>
            </a:endParaRPr>
          </a:p>
          <a:p>
            <a:pPr marL="914400" lvl="1" indent="-393700" algn="l" rtl="0">
              <a:lnSpc>
                <a:spcPct val="100000"/>
              </a:lnSpc>
              <a:spcBef>
                <a:spcPts val="500"/>
              </a:spcBef>
              <a:spcAft>
                <a:spcPts val="0"/>
              </a:spcAft>
              <a:buSzPts val="2600"/>
              <a:buFont typeface="Arial"/>
              <a:buChar char="○"/>
            </a:pPr>
            <a:r>
              <a:rPr lang="en-US" sz="2600" b="1">
                <a:latin typeface="Arial"/>
                <a:ea typeface="Arial"/>
                <a:cs typeface="Arial"/>
                <a:sym typeface="Arial"/>
              </a:rPr>
              <a:t>4: </a:t>
            </a:r>
            <a:r>
              <a:rPr lang="en-US" sz="2600">
                <a:latin typeface="Arial"/>
                <a:ea typeface="Arial"/>
                <a:cs typeface="Arial"/>
                <a:sym typeface="Arial"/>
              </a:rPr>
              <a:t>no credit, enroll in LIFESCI 30A, MATH 3A, or MATH 31A</a:t>
            </a:r>
            <a:endParaRPr sz="2600">
              <a:latin typeface="Arial"/>
              <a:ea typeface="Arial"/>
              <a:cs typeface="Arial"/>
              <a:sym typeface="Arial"/>
            </a:endParaRPr>
          </a:p>
          <a:p>
            <a:pPr marL="457200" lvl="0" indent="-393700" algn="l" rtl="0">
              <a:lnSpc>
                <a:spcPct val="100000"/>
              </a:lnSpc>
              <a:spcBef>
                <a:spcPts val="1000"/>
              </a:spcBef>
              <a:spcAft>
                <a:spcPts val="0"/>
              </a:spcAft>
              <a:buSzPts val="2600"/>
              <a:buChar char="●"/>
            </a:pPr>
            <a:r>
              <a:rPr lang="en-US" sz="2600" b="1">
                <a:latin typeface="Arial"/>
                <a:ea typeface="Arial"/>
                <a:cs typeface="Arial"/>
                <a:sym typeface="Arial"/>
              </a:rPr>
              <a:t>B.C. Exam:</a:t>
            </a:r>
            <a:endParaRPr sz="2600" b="1">
              <a:latin typeface="Arial"/>
              <a:ea typeface="Arial"/>
              <a:cs typeface="Arial"/>
              <a:sym typeface="Arial"/>
            </a:endParaRPr>
          </a:p>
          <a:p>
            <a:pPr marL="914400" lvl="1" indent="-393700" algn="l" rtl="0">
              <a:lnSpc>
                <a:spcPct val="100000"/>
              </a:lnSpc>
              <a:spcBef>
                <a:spcPts val="500"/>
              </a:spcBef>
              <a:spcAft>
                <a:spcPts val="0"/>
              </a:spcAft>
              <a:buSzPts val="2600"/>
              <a:buFont typeface="Arial"/>
              <a:buChar char="○"/>
            </a:pPr>
            <a:r>
              <a:rPr lang="en-US" sz="2600" b="1">
                <a:latin typeface="Arial"/>
                <a:ea typeface="Arial"/>
                <a:cs typeface="Arial"/>
                <a:sym typeface="Arial"/>
              </a:rPr>
              <a:t>5: </a:t>
            </a:r>
            <a:r>
              <a:rPr lang="en-US" sz="2600">
                <a:latin typeface="Arial"/>
                <a:ea typeface="Arial"/>
                <a:cs typeface="Arial"/>
                <a:sym typeface="Arial"/>
              </a:rPr>
              <a:t>credit for MATH 3B/31B → enroll in MATH 3C or 32A. </a:t>
            </a:r>
            <a:endParaRPr sz="2600">
              <a:latin typeface="Arial"/>
              <a:ea typeface="Arial"/>
              <a:cs typeface="Arial"/>
              <a:sym typeface="Arial"/>
            </a:endParaRPr>
          </a:p>
          <a:p>
            <a:pPr marL="914400" lvl="1" indent="-393700" algn="l" rtl="0">
              <a:lnSpc>
                <a:spcPct val="100000"/>
              </a:lnSpc>
              <a:spcBef>
                <a:spcPts val="500"/>
              </a:spcBef>
              <a:spcAft>
                <a:spcPts val="0"/>
              </a:spcAft>
              <a:buSzPts val="2600"/>
              <a:buFont typeface="Arial"/>
              <a:buChar char="○"/>
            </a:pPr>
            <a:r>
              <a:rPr lang="en-US" sz="2600" b="1">
                <a:latin typeface="Arial"/>
                <a:ea typeface="Arial"/>
                <a:cs typeface="Arial"/>
                <a:sym typeface="Arial"/>
              </a:rPr>
              <a:t>4: </a:t>
            </a:r>
            <a:r>
              <a:rPr lang="en-US" sz="2600">
                <a:latin typeface="Arial"/>
                <a:ea typeface="Arial"/>
                <a:cs typeface="Arial"/>
                <a:sym typeface="Arial"/>
              </a:rPr>
              <a:t>credit for MATH 31A or 3A → enroll in MATH 3B or 31B</a:t>
            </a:r>
            <a:endParaRPr sz="2600">
              <a:latin typeface="Arial"/>
              <a:ea typeface="Arial"/>
              <a:cs typeface="Arial"/>
              <a:sym typeface="Arial"/>
            </a:endParaRPr>
          </a:p>
          <a:p>
            <a:pPr marL="457200" lvl="0" indent="0" algn="l" rtl="0">
              <a:lnSpc>
                <a:spcPct val="100000"/>
              </a:lnSpc>
              <a:spcBef>
                <a:spcPts val="1000"/>
              </a:spcBef>
              <a:spcAft>
                <a:spcPts val="0"/>
              </a:spcAft>
              <a:buNone/>
            </a:pPr>
            <a:endParaRPr sz="2600">
              <a:latin typeface="Arial"/>
              <a:ea typeface="Arial"/>
              <a:cs typeface="Arial"/>
              <a:sym typeface="Arial"/>
            </a:endParaRPr>
          </a:p>
          <a:p>
            <a:pPr marL="0" lvl="0" indent="0" algn="l" rtl="0">
              <a:lnSpc>
                <a:spcPct val="100000"/>
              </a:lnSpc>
              <a:spcBef>
                <a:spcPts val="1000"/>
              </a:spcBef>
              <a:spcAft>
                <a:spcPts val="0"/>
              </a:spcAft>
              <a:buNone/>
            </a:pPr>
            <a:r>
              <a:rPr lang="en-US" sz="2600">
                <a:latin typeface="Arial"/>
                <a:ea typeface="Arial"/>
                <a:cs typeface="Arial"/>
                <a:sym typeface="Arial"/>
              </a:rPr>
              <a:t>Note: AP credit does NOT count toward Pre-Health calculus reqs. </a:t>
            </a:r>
            <a:endParaRPr sz="2600">
              <a:latin typeface="Arial"/>
              <a:ea typeface="Arial"/>
              <a:cs typeface="Arial"/>
              <a:sym typeface="Arial"/>
            </a:endParaRPr>
          </a:p>
        </p:txBody>
      </p:sp>
      <p:sp>
        <p:nvSpPr>
          <p:cNvPr id="202" name="Google Shape;202;p26"/>
          <p:cNvSpPr/>
          <p:nvPr/>
        </p:nvSpPr>
        <p:spPr>
          <a:xfrm>
            <a:off x="0" y="6007395"/>
            <a:ext cx="12192000" cy="850500"/>
          </a:xfrm>
          <a:prstGeom prst="rect">
            <a:avLst/>
          </a:prstGeom>
          <a:solidFill>
            <a:srgbClr val="005587"/>
          </a:solidFill>
          <a:ln w="12700" cap="flat" cmpd="sng">
            <a:solidFill>
              <a:srgbClr val="1030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3" name="Google Shape;203;p26"/>
          <p:cNvSpPr txBox="1">
            <a:spLocks noGrp="1"/>
          </p:cNvSpPr>
          <p:nvPr>
            <p:ph type="sldNum" idx="12"/>
          </p:nvPr>
        </p:nvSpPr>
        <p:spPr>
          <a:xfrm>
            <a:off x="9216900" y="62967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pic>
        <p:nvPicPr>
          <p:cNvPr id="204" name="Google Shape;204;p26" descr="A black and white sign with white text&#10;&#10;AI-generated content may be incorrect."/>
          <p:cNvPicPr preferRelativeResize="0"/>
          <p:nvPr/>
        </p:nvPicPr>
        <p:blipFill>
          <a:blip r:embed="rId3">
            <a:alphaModFix/>
          </a:blip>
          <a:stretch>
            <a:fillRect/>
          </a:stretch>
        </p:blipFill>
        <p:spPr>
          <a:xfrm>
            <a:off x="172300" y="5980400"/>
            <a:ext cx="2386601" cy="68142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UCLA Health Branding">
      <a:dk1>
        <a:srgbClr val="000000"/>
      </a:dk1>
      <a:lt1>
        <a:srgbClr val="FFFFFF"/>
      </a:lt1>
      <a:dk2>
        <a:srgbClr val="003B5C"/>
      </a:dk2>
      <a:lt2>
        <a:srgbClr val="E7E6E6"/>
      </a:lt2>
      <a:accent1>
        <a:srgbClr val="2774AE"/>
      </a:accent1>
      <a:accent2>
        <a:srgbClr val="FFB81C"/>
      </a:accent2>
      <a:accent3>
        <a:srgbClr val="46C1BE"/>
      </a:accent3>
      <a:accent4>
        <a:srgbClr val="1A7E89"/>
      </a:accent4>
      <a:accent5>
        <a:srgbClr val="5B9BD5"/>
      </a:accent5>
      <a:accent6>
        <a:srgbClr val="70AD47"/>
      </a:accent6>
      <a:hlink>
        <a:srgbClr val="1A7E89"/>
      </a:hlink>
      <a:folHlink>
        <a:srgbClr val="89D0C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3946</Words>
  <Application>Microsoft Office PowerPoint</Application>
  <PresentationFormat>Widescreen</PresentationFormat>
  <Paragraphs>451</Paragraphs>
  <Slides>59</Slides>
  <Notes>59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Times New Roman</vt:lpstr>
      <vt:lpstr>Voces</vt:lpstr>
      <vt:lpstr>Calibri</vt:lpstr>
      <vt:lpstr>Helvetica Neue</vt:lpstr>
      <vt:lpstr>Arial</vt:lpstr>
      <vt:lpstr>Office Theme</vt:lpstr>
      <vt:lpstr>UCLA New Student Orientation: Life Science Major Advising</vt:lpstr>
      <vt:lpstr>Land Acknowledgement  UCLA Life Sciences acknowledge the Gabrielino/Tongva peoples as the traditional land caretakers of Tovaangar (the Los Angeles basin and So. Channel Islands). As a land grant institution, we pay our respects to the Honuukvetam (Ancestors), ‘Ahiihirom (Elders) and ‘Eyoohiinkem (our relatives/relations) past, present, and emerging.</vt:lpstr>
      <vt:lpstr>Agenda </vt:lpstr>
      <vt:lpstr>Life Sciences Core  Major Preparation Courses (Lower-Division)</vt:lpstr>
      <vt:lpstr>Life Sciences Core Curriculum (Major Prep.) Overview </vt:lpstr>
      <vt:lpstr>Life Sciences Core Curriculum (Major Prep.) Requirements </vt:lpstr>
      <vt:lpstr>Life Science/Biology Series</vt:lpstr>
      <vt:lpstr>Calculus Series </vt:lpstr>
      <vt:lpstr>Calculus &amp; AP Credit</vt:lpstr>
      <vt:lpstr>Calculus Diagnostic Test</vt:lpstr>
      <vt:lpstr>Chemistry Series Options </vt:lpstr>
      <vt:lpstr>Statistics Course* </vt:lpstr>
      <vt:lpstr>Physics Series </vt:lpstr>
      <vt:lpstr>Pre-Health Planning  </vt:lpstr>
      <vt:lpstr>What is “Pre-Health”?</vt:lpstr>
      <vt:lpstr>Pre-Health Requirements</vt:lpstr>
      <vt:lpstr>Key Pre-Health Requirements</vt:lpstr>
      <vt:lpstr>Additional Requirements by Field</vt:lpstr>
      <vt:lpstr>Pre-Health Course Planning Support</vt:lpstr>
      <vt:lpstr>Pre-Health Application &amp; Career Planning</vt:lpstr>
      <vt:lpstr>Summer Pre-Health Orientation </vt:lpstr>
      <vt:lpstr>Undergraduate Research  </vt:lpstr>
      <vt:lpstr>Getting Involved In Undergraduate Research</vt:lpstr>
      <vt:lpstr>Major-Specific Information </vt:lpstr>
      <vt:lpstr>Computational and Systems Biology (CaSB) Interdepartmental Program Comp. Bio Major Mathematical Biology Minor Systems Biology Minor</vt:lpstr>
      <vt:lpstr>Computational Biology (Comp Bio) Major</vt:lpstr>
      <vt:lpstr>Computational Biology (Comp Bio) Major</vt:lpstr>
      <vt:lpstr>EEB Department Biology, Ecology, Behavior, and Evolution (EBE), and Marine Biology Majors</vt:lpstr>
      <vt:lpstr>Biology</vt:lpstr>
      <vt:lpstr>Ecology, Behavior, &amp; Evolution (EBE)</vt:lpstr>
      <vt:lpstr>Marine Biology</vt:lpstr>
      <vt:lpstr>EEB LISTSERV</vt:lpstr>
      <vt:lpstr>Integrative Biology &amp; Physiology Physiological Science (Phy Sci) Major</vt:lpstr>
      <vt:lpstr>Physiological Science (Phy Sci) Major</vt:lpstr>
      <vt:lpstr>Physiological Science (Phy Sci) Major (Continued)</vt:lpstr>
      <vt:lpstr>Microbiology, Immunology, and Molecular Genetics Department MIMG Major</vt:lpstr>
      <vt:lpstr>Microbiology, Immunology, and Molecular Genetics (MIMG) Major</vt:lpstr>
      <vt:lpstr>Microbiology, Immunology, and Molecular Genetics (MIMG) Major (Continued)</vt:lpstr>
      <vt:lpstr>MIMG (Continued)</vt:lpstr>
      <vt:lpstr>Molecular, Cell &amp;  Developmental Biology (MCDB) MCDB Major</vt:lpstr>
      <vt:lpstr>Molecular, Cell &amp; Developmental Biology (MCDB) Major</vt:lpstr>
      <vt:lpstr>MCDB (Continued)</vt:lpstr>
      <vt:lpstr>Neuroscience Interdepartmental Program Neuroscience Major</vt:lpstr>
      <vt:lpstr>Neuroscience Major</vt:lpstr>
      <vt:lpstr>Neuroscience Major</vt:lpstr>
      <vt:lpstr>Biomedical Research Minor  Biomedical Research Minor</vt:lpstr>
      <vt:lpstr>Biomedical Research Minor</vt:lpstr>
      <vt:lpstr>Life Science Major &amp; Career Exploration </vt:lpstr>
      <vt:lpstr>Life Science Majors at UCLA </vt:lpstr>
      <vt:lpstr>Life Science Minors at UCLA </vt:lpstr>
      <vt:lpstr>Switching Your Major During Orientation</vt:lpstr>
      <vt:lpstr>Switching Your Major Beginning Fall Quarter</vt:lpstr>
      <vt:lpstr>LIFESCI 110: Career Exploration in the Life Sciences</vt:lpstr>
      <vt:lpstr>Fall 2026 Enrollment Recommendations </vt:lpstr>
      <vt:lpstr>Fall ‘26 Enrollment Recommendations</vt:lpstr>
      <vt:lpstr>What to Expect for Fall ‘26 Enrollment:</vt:lpstr>
      <vt:lpstr>Resources </vt:lpstr>
      <vt:lpstr>Resources</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UCLA New Student Orientation: Life Science Major Advising</dc:title>
  <dc:creator>Nadia Avila</dc:creator>
  <cp:lastModifiedBy>Avila, Nadia</cp:lastModifiedBy>
  <cp:revision>1</cp:revision>
  <dcterms:modified xsi:type="dcterms:W3CDTF">2026-07-16T15:33:15Z</dcterms:modified>
</cp:coreProperties>
</file>